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463" r:id="rId2"/>
    <p:sldId id="464" r:id="rId3"/>
    <p:sldId id="472" r:id="rId4"/>
    <p:sldId id="439" r:id="rId5"/>
    <p:sldId id="450" r:id="rId6"/>
    <p:sldId id="455" r:id="rId7"/>
    <p:sldId id="465" r:id="rId8"/>
    <p:sldId id="466" r:id="rId9"/>
    <p:sldId id="437" r:id="rId10"/>
    <p:sldId id="467" r:id="rId11"/>
    <p:sldId id="468" r:id="rId12"/>
    <p:sldId id="469" r:id="rId13"/>
    <p:sldId id="470" r:id="rId14"/>
    <p:sldId id="471" r:id="rId15"/>
    <p:sldId id="451" r:id="rId16"/>
    <p:sldId id="454" r:id="rId17"/>
    <p:sldId id="456" r:id="rId18"/>
    <p:sldId id="457" r:id="rId19"/>
    <p:sldId id="458" r:id="rId20"/>
    <p:sldId id="473" r:id="rId21"/>
    <p:sldId id="462" r:id="rId22"/>
  </p:sldIdLst>
  <p:sldSz cx="12192000" cy="6858000"/>
  <p:notesSz cx="6858000" cy="9144000"/>
  <p:embeddedFontLst>
    <p:embeddedFont>
      <p:font typeface="Inter Medium" panose="020B0604020202020204" charset="0"/>
      <p:regular r:id="rId24"/>
      <p:italic r:id="rId25"/>
    </p:embeddedFont>
    <p:embeddedFont>
      <p:font typeface="Montserrat" panose="020B0604020202020204" charset="-52"/>
      <p:regular r:id="rId26"/>
      <p:bold r:id="rId27"/>
      <p:italic r:id="rId28"/>
      <p:boldItalic r:id="rId29"/>
    </p:embeddedFont>
    <p:embeddedFont>
      <p:font typeface="Segoe UI Black" panose="020B0A02040204020203" pitchFamily="34" charset="0"/>
      <p:bold r:id="rId30"/>
      <p:boldItalic r:id="rId31"/>
    </p:embeddedFont>
    <p:embeddedFont>
      <p:font typeface="Montserrat ExtraBold" panose="020B0604020202020204" charset="-52"/>
      <p:bold r:id="rId32"/>
      <p:boldItalic r:id="rId33"/>
    </p:embeddedFont>
    <p:embeddedFont>
      <p:font typeface="Segoe UI" panose="020B0502040204020203" pitchFamily="34" charset="0"/>
      <p:regular r:id="rId34"/>
      <p:bold r:id="rId35"/>
      <p:italic r:id="rId36"/>
      <p:boldItalic r:id="rId37"/>
    </p:embeddedFont>
    <p:embeddedFont>
      <p:font typeface="Montserrat SemiBold" panose="020B0604020202020204" charset="-52"/>
      <p:bold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Montserrat Medium" panose="020B0604020202020204" charset="-52"/>
      <p:regular r:id="rId44"/>
      <p:italic r:id="rId4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47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72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CFF"/>
    <a:srgbClr val="F3F7FA"/>
    <a:srgbClr val="100E1F"/>
    <a:srgbClr val="03543F"/>
    <a:srgbClr val="F2B97E"/>
    <a:srgbClr val="1045FF"/>
    <a:srgbClr val="CCFF33"/>
    <a:srgbClr val="EFF1FB"/>
    <a:srgbClr val="B2B4B9"/>
    <a:srgbClr val="676D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03" autoAdjust="0"/>
    <p:restoredTop sz="94660"/>
  </p:normalViewPr>
  <p:slideViewPr>
    <p:cSldViewPr snapToGrid="0">
      <p:cViewPr varScale="1">
        <p:scale>
          <a:sx n="88" d="100"/>
          <a:sy n="88" d="100"/>
        </p:scale>
        <p:origin x="816" y="62"/>
      </p:cViewPr>
      <p:guideLst>
        <p:guide orient="horz" pos="4247"/>
        <p:guide pos="393"/>
        <p:guide pos="72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D6357-B154-4998-A217-141EBFC52CC4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D12C3-B4DF-43A0-A7FB-CEAEEA192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539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2AC55-3298-4BC6-9D55-93CE8F49652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7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4B8A0-E3BA-4787-846E-5518DF69C6C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856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2AC55-3298-4BC6-9D55-93CE8F49652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637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2AC55-3298-4BC6-9D55-93CE8F49652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201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2AC55-3298-4BC6-9D55-93CE8F49652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777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2AC55-3298-4BC6-9D55-93CE8F49652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049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2AC55-3298-4BC6-9D55-93CE8F49652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563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2AC55-3298-4BC6-9D55-93CE8F49652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091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2AC55-3298-4BC6-9D55-93CE8F49652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120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3858" y="0"/>
            <a:ext cx="12192000" cy="6858000"/>
          </a:xfrm>
          <a:prstGeom prst="rect">
            <a:avLst/>
          </a:prstGeom>
          <a:solidFill>
            <a:srgbClr val="F6FC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654397" y="6215269"/>
            <a:ext cx="2626224" cy="0"/>
          </a:xfrm>
          <a:prstGeom prst="line">
            <a:avLst/>
          </a:prstGeom>
          <a:ln w="38100">
            <a:solidFill>
              <a:srgbClr val="104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3280621" y="6215269"/>
            <a:ext cx="8236189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750" y="6411245"/>
            <a:ext cx="144000" cy="144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9906000" y="6335781"/>
            <a:ext cx="1734126" cy="277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1200" b="0" dirty="0" smtClean="0">
                <a:latin typeface="Segoe UI" panose="020B0502040204020203" pitchFamily="34" charset="0"/>
                <a:ea typeface="Inter Medium" panose="02000603000000020004" pitchFamily="50" charset="0"/>
                <a:cs typeface="Segoe UI" panose="020B0502040204020203" pitchFamily="34" charset="0"/>
              </a:rPr>
              <a:t>university.vsk.ru</a:t>
            </a:r>
            <a:endParaRPr lang="ru-RU" sz="1200" b="0" dirty="0">
              <a:latin typeface="Segoe UI" panose="020B0502040204020203" pitchFamily="34" charset="0"/>
              <a:ea typeface="Inter Medium" panose="02000603000000020004" pitchFamily="50" charset="0"/>
              <a:cs typeface="Segoe UI" panose="020B0502040204020203" pitchFamily="34" charset="0"/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659543" y="6335782"/>
            <a:ext cx="21415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0" dirty="0" smtClean="0">
                <a:solidFill>
                  <a:srgbClr val="1048FF"/>
                </a:solidFill>
                <a:latin typeface="Segoe UI" panose="020B0502040204020203" pitchFamily="34" charset="0"/>
                <a:ea typeface="Inter Medium" panose="02000603000000020004" pitchFamily="50" charset="0"/>
                <a:cs typeface="Segoe UI" panose="020B0502040204020203" pitchFamily="34" charset="0"/>
              </a:rPr>
              <a:t>ВСК Университет</a:t>
            </a:r>
            <a:endParaRPr lang="ru-RU" sz="1200" b="0" dirty="0">
              <a:solidFill>
                <a:srgbClr val="1048FF"/>
              </a:solidFill>
              <a:latin typeface="Segoe UI" panose="020B0502040204020203" pitchFamily="34" charset="0"/>
              <a:ea typeface="Inter Medium" panose="02000603000000020004" pitchFamily="50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126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46D395-CD53-4792-A9FD-DDD82AF3D0C8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8D1AB2-BAB9-48CF-8FBF-2F2FBA705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816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46D395-CD53-4792-A9FD-DDD82AF3D0C8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8D1AB2-BAB9-48CF-8FBF-2F2FBA705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39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46D395-CD53-4792-A9FD-DDD82AF3D0C8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8D1AB2-BAB9-48CF-8FBF-2F2FBA705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112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DA14-9650-4EB1-9207-30435B432A1E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0FDDC-0AE6-44DD-92E2-D8CED7C67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091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6567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46D395-CD53-4792-A9FD-DDD82AF3D0C8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8D1AB2-BAB9-48CF-8FBF-2F2FBA705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456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46D395-CD53-4792-A9FD-DDD82AF3D0C8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8D1AB2-BAB9-48CF-8FBF-2F2FBA705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296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46D395-CD53-4792-A9FD-DDD82AF3D0C8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8D1AB2-BAB9-48CF-8FBF-2F2FBA705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106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46D395-CD53-4792-A9FD-DDD82AF3D0C8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8D1AB2-BAB9-48CF-8FBF-2F2FBA705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326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46D395-CD53-4792-A9FD-DDD82AF3D0C8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8D1AB2-BAB9-48CF-8FBF-2F2FBA705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693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3858" y="0"/>
            <a:ext cx="12192000" cy="6858000"/>
          </a:xfrm>
          <a:prstGeom prst="rect">
            <a:avLst/>
          </a:prstGeom>
          <a:solidFill>
            <a:srgbClr val="F6FC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635726" y="6215269"/>
            <a:ext cx="2644895" cy="0"/>
          </a:xfrm>
          <a:prstGeom prst="line">
            <a:avLst/>
          </a:prstGeom>
          <a:ln w="19050">
            <a:solidFill>
              <a:srgbClr val="104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 userDrawn="1"/>
        </p:nvCxnSpPr>
        <p:spPr>
          <a:xfrm>
            <a:off x="3280621" y="6215269"/>
            <a:ext cx="8236189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750" y="6402281"/>
            <a:ext cx="144000" cy="144000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9879873" y="6335781"/>
            <a:ext cx="1734126" cy="277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1200" b="0" dirty="0" smtClean="0">
                <a:latin typeface="Montserrat" panose="00000500000000000000" pitchFamily="2" charset="-52"/>
                <a:ea typeface="Inter Medium" panose="02000603000000020004" pitchFamily="50" charset="0"/>
                <a:cs typeface="Segoe UI" panose="020B0502040204020203" pitchFamily="34" charset="0"/>
              </a:rPr>
              <a:t>university.vsk.ru</a:t>
            </a:r>
            <a:endParaRPr lang="ru-RU" sz="1200" b="0" dirty="0">
              <a:latin typeface="Montserrat" panose="00000500000000000000" pitchFamily="2" charset="-52"/>
              <a:ea typeface="Inter Medium" panose="02000603000000020004" pitchFamily="50" charset="0"/>
              <a:cs typeface="Segoe UI" panose="020B0502040204020203" pitchFamily="34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528913" y="6335782"/>
            <a:ext cx="21415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0" dirty="0" smtClean="0">
                <a:solidFill>
                  <a:srgbClr val="1048FF"/>
                </a:solidFill>
                <a:latin typeface="Montserrat" panose="00000500000000000000" pitchFamily="2" charset="-52"/>
                <a:ea typeface="Inter Medium" panose="02000603000000020004" pitchFamily="50" charset="0"/>
                <a:cs typeface="Segoe UI" panose="020B0502040204020203" pitchFamily="34" charset="0"/>
              </a:rPr>
              <a:t>ВСК Университет</a:t>
            </a:r>
            <a:endParaRPr lang="ru-RU" sz="1200" b="0" dirty="0">
              <a:solidFill>
                <a:srgbClr val="1048FF"/>
              </a:solidFill>
              <a:latin typeface="Montserrat" panose="00000500000000000000" pitchFamily="2" charset="-52"/>
              <a:ea typeface="Inter Medium" panose="02000603000000020004" pitchFamily="50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582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3858" y="0"/>
            <a:ext cx="12192000" cy="6858000"/>
          </a:xfrm>
          <a:prstGeom prst="rect">
            <a:avLst/>
          </a:prstGeom>
          <a:solidFill>
            <a:srgbClr val="F3F7FA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635726" y="6215269"/>
            <a:ext cx="2644895" cy="0"/>
          </a:xfrm>
          <a:prstGeom prst="line">
            <a:avLst/>
          </a:prstGeom>
          <a:ln w="19050">
            <a:solidFill>
              <a:srgbClr val="104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 userDrawn="1"/>
        </p:nvCxnSpPr>
        <p:spPr>
          <a:xfrm>
            <a:off x="3280621" y="6215269"/>
            <a:ext cx="8236189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750" y="6402281"/>
            <a:ext cx="144000" cy="144000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9879873" y="6335781"/>
            <a:ext cx="1734126" cy="277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1200" b="0" dirty="0" smtClean="0">
                <a:latin typeface="Montserrat" panose="00000500000000000000" pitchFamily="2" charset="-52"/>
                <a:ea typeface="Inter Medium" panose="02000603000000020004" pitchFamily="50" charset="0"/>
                <a:cs typeface="Segoe UI" panose="020B0502040204020203" pitchFamily="34" charset="0"/>
              </a:rPr>
              <a:t>university.vsk.ru</a:t>
            </a:r>
            <a:endParaRPr lang="ru-RU" sz="1200" b="0" dirty="0">
              <a:latin typeface="Montserrat" panose="00000500000000000000" pitchFamily="2" charset="-52"/>
              <a:ea typeface="Inter Medium" panose="02000603000000020004" pitchFamily="50" charset="0"/>
              <a:cs typeface="Segoe UI" panose="020B0502040204020203" pitchFamily="34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528913" y="6335782"/>
            <a:ext cx="21415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0" dirty="0" smtClean="0">
                <a:solidFill>
                  <a:srgbClr val="1048FF"/>
                </a:solidFill>
                <a:latin typeface="Montserrat" panose="00000500000000000000" pitchFamily="2" charset="-52"/>
                <a:ea typeface="Inter Medium" panose="02000603000000020004" pitchFamily="50" charset="0"/>
                <a:cs typeface="Segoe UI" panose="020B0502040204020203" pitchFamily="34" charset="0"/>
              </a:rPr>
              <a:t>ВСК Университет</a:t>
            </a:r>
            <a:endParaRPr lang="ru-RU" sz="1200" b="0" dirty="0">
              <a:solidFill>
                <a:srgbClr val="1048FF"/>
              </a:solidFill>
              <a:latin typeface="Montserrat" panose="00000500000000000000" pitchFamily="2" charset="-52"/>
              <a:ea typeface="Inter Medium" panose="02000603000000020004" pitchFamily="50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328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46D395-CD53-4792-A9FD-DDD82AF3D0C8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8D1AB2-BAB9-48CF-8FBF-2F2FBA705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853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3858" y="0"/>
            <a:ext cx="12192000" cy="6858000"/>
          </a:xfrm>
          <a:prstGeom prst="rect">
            <a:avLst/>
          </a:prstGeom>
          <a:solidFill>
            <a:srgbClr val="F6FC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635726" y="6215269"/>
            <a:ext cx="2644895" cy="0"/>
          </a:xfrm>
          <a:prstGeom prst="line">
            <a:avLst/>
          </a:prstGeom>
          <a:ln w="19050">
            <a:solidFill>
              <a:srgbClr val="104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3280621" y="6215269"/>
            <a:ext cx="8236189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750" y="6402281"/>
            <a:ext cx="144000" cy="144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9879873" y="6335781"/>
            <a:ext cx="1734126" cy="277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1200" b="0" dirty="0" smtClean="0">
                <a:latin typeface="Montserrat" panose="00000500000000000000" pitchFamily="2" charset="-52"/>
                <a:ea typeface="Inter Medium" panose="02000603000000020004" pitchFamily="50" charset="0"/>
                <a:cs typeface="Segoe UI" panose="020B0502040204020203" pitchFamily="34" charset="0"/>
              </a:rPr>
              <a:t>university.vsk.ru</a:t>
            </a:r>
            <a:endParaRPr lang="ru-RU" sz="1200" b="0" dirty="0">
              <a:latin typeface="Montserrat" panose="00000500000000000000" pitchFamily="2" charset="-52"/>
              <a:ea typeface="Inter Medium" panose="02000603000000020004" pitchFamily="50" charset="0"/>
              <a:cs typeface="Segoe UI" panose="020B0502040204020203" pitchFamily="34" charset="0"/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528913" y="6335782"/>
            <a:ext cx="21415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0" dirty="0" smtClean="0">
                <a:solidFill>
                  <a:srgbClr val="1048FF"/>
                </a:solidFill>
                <a:latin typeface="Montserrat" panose="00000500000000000000" pitchFamily="2" charset="-52"/>
                <a:ea typeface="Inter Medium" panose="02000603000000020004" pitchFamily="50" charset="0"/>
                <a:cs typeface="Segoe UI" panose="020B0502040204020203" pitchFamily="34" charset="0"/>
              </a:rPr>
              <a:t>ВСК Университет</a:t>
            </a:r>
            <a:endParaRPr lang="ru-RU" sz="1200" b="0" dirty="0">
              <a:solidFill>
                <a:srgbClr val="1048FF"/>
              </a:solidFill>
              <a:latin typeface="Montserrat" panose="00000500000000000000" pitchFamily="2" charset="-52"/>
              <a:ea typeface="Inter Medium" panose="02000603000000020004" pitchFamily="50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927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university.vsk.ru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11.jpe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10.sv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1690" y="0"/>
            <a:ext cx="12192000" cy="6867369"/>
            <a:chOff x="11690" y="0"/>
            <a:chExt cx="12192000" cy="6867369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0" y="0"/>
              <a:ext cx="12180310" cy="6858000"/>
            </a:xfrm>
            <a:prstGeom prst="rect">
              <a:avLst/>
            </a:prstGeom>
          </p:spPr>
        </p:pic>
        <p:sp>
          <p:nvSpPr>
            <p:cNvPr id="2" name="Прямоугольник 1"/>
            <p:cNvSpPr/>
            <p:nvPr/>
          </p:nvSpPr>
          <p:spPr>
            <a:xfrm>
              <a:off x="11690" y="9369"/>
              <a:ext cx="12192000" cy="6858000"/>
            </a:xfrm>
            <a:prstGeom prst="rect">
              <a:avLst/>
            </a:prstGeom>
            <a:solidFill>
              <a:srgbClr val="1045FF">
                <a:alpha val="8588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31838" y="2779199"/>
            <a:ext cx="517209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ru-RU" sz="3600" dirty="0" smtClean="0">
                <a:solidFill>
                  <a:schemeClr val="bg1"/>
                </a:solidFill>
                <a:latin typeface="Montserrat ExtraBold" panose="00000900000000000000" pitchFamily="2" charset="-52"/>
                <a:ea typeface="Segoe UI Black" panose="020B0A02040204020203" pitchFamily="34" charset="0"/>
                <a:cs typeface="Segoe UI" panose="020B0502040204020203" pitchFamily="34" charset="0"/>
              </a:rPr>
              <a:t>Ваш партнёр в корпоративном обучении</a:t>
            </a:r>
            <a:endParaRPr lang="ru-RU" sz="3600" dirty="0">
              <a:solidFill>
                <a:schemeClr val="bg1"/>
              </a:solidFill>
              <a:latin typeface="Montserrat ExtraBold" panose="00000900000000000000" pitchFamily="2" charset="-52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841118" y="4579193"/>
            <a:ext cx="1080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19" y="1413125"/>
            <a:ext cx="2489256" cy="99570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731838" y="6286401"/>
            <a:ext cx="212523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850538" y="6286401"/>
            <a:ext cx="86826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6"/>
          <p:cNvSpPr/>
          <p:nvPr/>
        </p:nvSpPr>
        <p:spPr>
          <a:xfrm>
            <a:off x="731837" y="5225431"/>
            <a:ext cx="5967346" cy="663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342832">
              <a:defRPr/>
            </a:pPr>
            <a:r>
              <a:rPr lang="ru-RU" sz="1600" b="1" kern="0" spc="-113" dirty="0" smtClean="0">
                <a:solidFill>
                  <a:schemeClr val="bg1"/>
                </a:solidFill>
                <a:latin typeface="Montserrat" panose="00000500000000000000" pitchFamily="2" charset="-52"/>
                <a:ea typeface="Segoe UI Black" panose="020B0A02040204020203" pitchFamily="34" charset="0"/>
                <a:cs typeface="Segoe UI" panose="020B0502040204020203" pitchFamily="34" charset="0"/>
              </a:rPr>
              <a:t>АНО ДПО «ВСК Университет»</a:t>
            </a:r>
          </a:p>
          <a:p>
            <a:pPr defTabSz="342832">
              <a:defRPr/>
            </a:pPr>
            <a:r>
              <a:rPr lang="ru-RU" sz="1600" kern="0" spc="-113" dirty="0" smtClean="0">
                <a:solidFill>
                  <a:schemeClr val="bg1"/>
                </a:solidFill>
                <a:latin typeface="Montserrat" panose="00000500000000000000" pitchFamily="2" charset="-52"/>
                <a:ea typeface="Segoe UI Black" panose="020B0A02040204020203" pitchFamily="34" charset="0"/>
                <a:cs typeface="Segoe UI" panose="020B0502040204020203" pitchFamily="34" charset="0"/>
              </a:rPr>
              <a:t>Член Российской ассоциации бизнес-образования</a:t>
            </a:r>
            <a:endParaRPr lang="ru-RU" sz="1600" kern="0" spc="-113" dirty="0">
              <a:solidFill>
                <a:schemeClr val="bg1"/>
              </a:solidFill>
              <a:latin typeface="Montserrat" panose="00000500000000000000" pitchFamily="2" charset="-52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7279" y="5797030"/>
            <a:ext cx="40309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 smtClean="0">
                <a:solidFill>
                  <a:schemeClr val="bg1"/>
                </a:solidFill>
                <a:latin typeface="Montserrat" panose="00000500000000000000" pitchFamily="2" charset="-52"/>
                <a:ea typeface="Inter Medium" panose="02000603000000020004" pitchFamily="50" charset="0"/>
                <a:cs typeface="Segoe UI" panose="020B0502040204020203" pitchFamily="34" charset="0"/>
              </a:rPr>
              <a:t>Лицензия 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  <a:ea typeface="Inter Medium" panose="02000603000000020004" pitchFamily="50" charset="0"/>
                <a:cs typeface="Segoe UI" panose="020B0502040204020203" pitchFamily="34" charset="0"/>
              </a:rPr>
              <a:t>№ Л035-01298-77/01342413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034" y="1419581"/>
            <a:ext cx="5878286" cy="38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632749" y="834887"/>
            <a:ext cx="10907210" cy="4751587"/>
          </a:xfrm>
          <a:prstGeom prst="round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 ExtraBold" panose="00000900000000000000" pitchFamily="2" charset="-52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23071" y="834886"/>
            <a:ext cx="10916888" cy="4751587"/>
          </a:xfrm>
          <a:prstGeom prst="roundRect">
            <a:avLst/>
          </a:prstGeom>
          <a:solidFill>
            <a:srgbClr val="1048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 ExtraBold" panose="00000900000000000000" pitchFamily="2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06645" y="2356599"/>
            <a:ext cx="694973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ru-RU" sz="4200" dirty="0" smtClean="0">
                <a:solidFill>
                  <a:schemeClr val="bg1"/>
                </a:solidFill>
                <a:latin typeface="Montserrat ExtraBold" panose="00000900000000000000" pitchFamily="2" charset="-52"/>
                <a:ea typeface="Segoe UI Black" panose="020B0A02040204020203" pitchFamily="34" charset="0"/>
                <a:cs typeface="Segoe UI" panose="020B0502040204020203" pitchFamily="34" charset="0"/>
              </a:rPr>
              <a:t>ТОП-10 образовательных сервисов</a:t>
            </a:r>
            <a:endParaRPr lang="ru-RU" sz="4200" dirty="0">
              <a:solidFill>
                <a:schemeClr val="bg1"/>
              </a:solidFill>
              <a:latin typeface="Montserrat ExtraBold" panose="00000900000000000000" pitchFamily="2" charset="-52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85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623888" y="768639"/>
            <a:ext cx="1080000" cy="0"/>
          </a:xfrm>
          <a:prstGeom prst="line">
            <a:avLst/>
          </a:prstGeom>
          <a:ln w="38100">
            <a:solidFill>
              <a:srgbClr val="104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6884" y="296528"/>
            <a:ext cx="3910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tserrat ExtraBold" panose="00000900000000000000" pitchFamily="2" charset="-52"/>
                <a:ea typeface="Segoe UI Black" panose="020B0A02040204020203" pitchFamily="34" charset="0"/>
                <a:cs typeface="Segoe UI" panose="020B0502040204020203" pitchFamily="34" charset="0"/>
              </a:rPr>
              <a:t>БИЗНЕС-СИМУЛЯЦИИ</a:t>
            </a:r>
            <a:endParaRPr lang="ru-RU" sz="2400" b="1" dirty="0">
              <a:latin typeface="Montserrat ExtraBold" panose="00000900000000000000" pitchFamily="2" charset="-52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6884" y="922186"/>
            <a:ext cx="58473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1045FF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«ПРИЗМА»</a:t>
            </a:r>
            <a:endParaRPr lang="ru-RU" sz="3200" b="1" dirty="0">
              <a:solidFill>
                <a:srgbClr val="1045FF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endParaRPr lang="ru-RU" sz="3200" b="1" dirty="0" smtClean="0">
              <a:solidFill>
                <a:srgbClr val="1045FF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100E1F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Развитие компетенций стратегического мышления и управления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100E1F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100E1F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Понимание связи стратегии и результата через призму разных показателей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100E1F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100E1F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Осознание взаимосвязи финансовых показателей и нематериальных активов компании</a:t>
            </a:r>
          </a:p>
          <a:p>
            <a:r>
              <a:rPr lang="ru-RU" sz="2800" dirty="0" smtClean="0">
                <a:solidFill>
                  <a:srgbClr val="100E1F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 </a:t>
            </a:r>
            <a:endParaRPr lang="ru-RU" sz="2800" dirty="0">
              <a:solidFill>
                <a:srgbClr val="100E1F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044184" y="758193"/>
            <a:ext cx="5562188" cy="3761232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11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623888" y="768639"/>
            <a:ext cx="1080000" cy="0"/>
          </a:xfrm>
          <a:prstGeom prst="line">
            <a:avLst/>
          </a:prstGeom>
          <a:ln w="38100">
            <a:solidFill>
              <a:srgbClr val="104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6884" y="296528"/>
            <a:ext cx="3910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tserrat ExtraBold" panose="00000900000000000000" pitchFamily="2" charset="-52"/>
                <a:ea typeface="Segoe UI Black" panose="020B0A02040204020203" pitchFamily="34" charset="0"/>
                <a:cs typeface="Segoe UI" panose="020B0502040204020203" pitchFamily="34" charset="0"/>
              </a:rPr>
              <a:t>БИЗНЕС-СИМУЛЯЦИИ</a:t>
            </a:r>
            <a:endParaRPr lang="ru-RU" sz="2400" b="1" dirty="0">
              <a:latin typeface="Montserrat ExtraBold" panose="00000900000000000000" pitchFamily="2" charset="-52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852160" y="1553721"/>
            <a:ext cx="5653627" cy="3637383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16884" y="922186"/>
            <a:ext cx="533527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1045FF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«ВЫЗОВ»</a:t>
            </a:r>
            <a:endParaRPr lang="ru-RU" sz="3200" b="1" dirty="0">
              <a:solidFill>
                <a:srgbClr val="1045FF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endParaRPr lang="ru-RU" sz="2000" dirty="0">
              <a:solidFill>
                <a:srgbClr val="100E1F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00E1F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Развитие компетенций операционного и стратегического управления компанией на </a:t>
            </a:r>
            <a:r>
              <a:rPr lang="ru-RU" sz="2000" dirty="0" err="1">
                <a:solidFill>
                  <a:srgbClr val="100E1F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высококонкурентном</a:t>
            </a:r>
            <a:r>
              <a:rPr lang="ru-RU" sz="2000" dirty="0">
                <a:solidFill>
                  <a:srgbClr val="100E1F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 рынке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100E1F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100E1F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Анализ взаимосвязи принимаемых решений и финансовых результатов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100E1F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100E1F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Планирование связи: «решения – действие конкурентов – финансовые показатели» в перспективе нескольких лет</a:t>
            </a:r>
          </a:p>
          <a:p>
            <a:r>
              <a:rPr lang="ru-RU" sz="2800" dirty="0" smtClean="0">
                <a:solidFill>
                  <a:srgbClr val="100E1F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 </a:t>
            </a:r>
            <a:endParaRPr lang="ru-RU" sz="2800" dirty="0">
              <a:solidFill>
                <a:srgbClr val="100E1F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43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623888" y="768639"/>
            <a:ext cx="1080000" cy="0"/>
          </a:xfrm>
          <a:prstGeom prst="line">
            <a:avLst/>
          </a:prstGeom>
          <a:ln w="38100">
            <a:solidFill>
              <a:srgbClr val="104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6884" y="296528"/>
            <a:ext cx="3993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tserrat ExtraBold" panose="00000900000000000000" pitchFamily="2" charset="-52"/>
                <a:ea typeface="Segoe UI Black" panose="020B0A02040204020203" pitchFamily="34" charset="0"/>
                <a:cs typeface="Segoe UI" panose="020B0502040204020203" pitchFamily="34" charset="0"/>
              </a:rPr>
              <a:t>КОМАНДНЫЕ СЕССИИ</a:t>
            </a:r>
            <a:endParaRPr lang="ru-RU" sz="2400" b="1" dirty="0">
              <a:latin typeface="Montserrat ExtraBold" panose="00000900000000000000" pitchFamily="2" charset="-52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888" y="1571410"/>
            <a:ext cx="642341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1045FF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Командная сплоченность</a:t>
            </a:r>
          </a:p>
          <a:p>
            <a:endParaRPr lang="ru-RU" sz="2400" b="1" dirty="0">
              <a:solidFill>
                <a:srgbClr val="1045FF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r>
              <a:rPr lang="ru-RU" sz="2400" b="1" dirty="0" smtClean="0">
                <a:solidFill>
                  <a:srgbClr val="1045FF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Кросс-функциональная сплоченность</a:t>
            </a:r>
          </a:p>
          <a:p>
            <a:endParaRPr lang="ru-RU" sz="2400" b="1" dirty="0">
              <a:solidFill>
                <a:srgbClr val="1045FF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r>
              <a:rPr lang="ru-RU" sz="2400" b="1" dirty="0" smtClean="0">
                <a:solidFill>
                  <a:srgbClr val="1045FF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Операционная эффективность</a:t>
            </a:r>
            <a:endParaRPr lang="ru-RU" sz="2000" dirty="0">
              <a:solidFill>
                <a:srgbClr val="100E1F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endParaRPr lang="ru-RU" sz="2400" b="1" dirty="0" smtClean="0">
              <a:solidFill>
                <a:srgbClr val="1045FF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r>
              <a:rPr lang="ru-RU" sz="2400" b="1" dirty="0" smtClean="0">
                <a:solidFill>
                  <a:srgbClr val="1045FF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Идентификация и преодоление дисфункций команды</a:t>
            </a:r>
            <a:endParaRPr lang="ru-RU" sz="2400" b="1" dirty="0">
              <a:solidFill>
                <a:srgbClr val="1045FF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b="1" dirty="0" smtClean="0">
              <a:solidFill>
                <a:srgbClr val="1045FF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934653" y="305875"/>
            <a:ext cx="4782312" cy="318913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665976" y="2653099"/>
            <a:ext cx="4709160" cy="3270673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65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623888" y="768639"/>
            <a:ext cx="1080000" cy="0"/>
          </a:xfrm>
          <a:prstGeom prst="line">
            <a:avLst/>
          </a:prstGeom>
          <a:ln w="38100">
            <a:solidFill>
              <a:srgbClr val="104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6884" y="296528"/>
            <a:ext cx="7308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tserrat ExtraBold" panose="00000900000000000000" pitchFamily="2" charset="-52"/>
                <a:ea typeface="Segoe UI Black" panose="020B0A02040204020203" pitchFamily="34" charset="0"/>
                <a:cs typeface="Segoe UI" panose="020B0502040204020203" pitchFamily="34" charset="0"/>
              </a:rPr>
              <a:t>СТРАТЕГИЧЕСКИЕ СЕССИИ И ВОРКШОПЫ</a:t>
            </a:r>
            <a:endParaRPr lang="ru-RU" sz="2400" b="1" dirty="0">
              <a:latin typeface="Montserrat ExtraBold" panose="00000900000000000000" pitchFamily="2" charset="-52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35624" y="1426463"/>
            <a:ext cx="5532120" cy="3883513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16884" y="1136839"/>
            <a:ext cx="554558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1045FF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Стратегическая сессия</a:t>
            </a:r>
            <a:endParaRPr lang="ru-RU" sz="3200" b="1" dirty="0">
              <a:solidFill>
                <a:srgbClr val="1045FF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endParaRPr lang="ru-RU" sz="2000" dirty="0">
              <a:solidFill>
                <a:srgbClr val="100E1F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100E1F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В сессии могут использоваться разные инструменты анализа, поиска идей и выработки решений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100E1F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100E1F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endParaRPr lang="ru-RU" sz="2000" dirty="0" smtClean="0">
              <a:solidFill>
                <a:srgbClr val="100E1F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r>
              <a:rPr lang="ru-RU" sz="3200" b="1" dirty="0" err="1" smtClean="0">
                <a:solidFill>
                  <a:srgbClr val="1045FF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Воркшоп</a:t>
            </a:r>
            <a:endParaRPr lang="ru-RU" sz="3200" b="1" dirty="0">
              <a:solidFill>
                <a:srgbClr val="1045FF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endParaRPr lang="ru-RU" sz="2000" dirty="0">
              <a:solidFill>
                <a:srgbClr val="100E1F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100E1F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Интенсивный формат позволяет за короткое время решить задачу</a:t>
            </a:r>
            <a:endParaRPr lang="ru-RU" sz="2000" dirty="0">
              <a:solidFill>
                <a:srgbClr val="100E1F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endParaRPr lang="ru-RU" sz="2000" dirty="0" smtClean="0">
              <a:solidFill>
                <a:srgbClr val="100E1F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7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697040" y="1043309"/>
            <a:ext cx="10833545" cy="9326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2" charset="-52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50545" y="2404492"/>
            <a:ext cx="4686362" cy="3630548"/>
          </a:xfrm>
          <a:prstGeom prst="roundRect">
            <a:avLst/>
          </a:prstGeom>
          <a:solidFill>
            <a:srgbClr val="104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5563E0-D79E-ABE7-1A6B-EA5FC1CD42AA}"/>
              </a:ext>
            </a:extLst>
          </p:cNvPr>
          <p:cNvSpPr txBox="1"/>
          <p:nvPr/>
        </p:nvSpPr>
        <p:spPr>
          <a:xfrm>
            <a:off x="1108830" y="2684337"/>
            <a:ext cx="416979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3F7FA"/>
                </a:solidFill>
              </a:rPr>
              <a:t>• Введение </a:t>
            </a:r>
            <a:r>
              <a:rPr lang="ru-RU" sz="2000" dirty="0">
                <a:solidFill>
                  <a:srgbClr val="F3F7FA"/>
                </a:solidFill>
              </a:rPr>
              <a:t>в </a:t>
            </a:r>
            <a:r>
              <a:rPr lang="en-US" sz="2000" dirty="0">
                <a:solidFill>
                  <a:srgbClr val="F3F7FA"/>
                </a:solidFill>
              </a:rPr>
              <a:t>OKR </a:t>
            </a:r>
            <a:r>
              <a:rPr lang="ru-RU" sz="2000" dirty="0" smtClean="0">
                <a:solidFill>
                  <a:srgbClr val="F3F7FA"/>
                </a:solidFill>
              </a:rPr>
              <a:t>подход</a:t>
            </a:r>
          </a:p>
          <a:p>
            <a:endParaRPr lang="ru-RU" sz="2000" dirty="0">
              <a:solidFill>
                <a:srgbClr val="F3F7FA"/>
              </a:solidFill>
            </a:endParaRPr>
          </a:p>
          <a:p>
            <a:r>
              <a:rPr lang="ru-RU" sz="2000" dirty="0" smtClean="0">
                <a:solidFill>
                  <a:srgbClr val="F3F7FA"/>
                </a:solidFill>
              </a:rPr>
              <a:t>• Организация </a:t>
            </a:r>
            <a:r>
              <a:rPr lang="ru-RU" sz="2000" dirty="0">
                <a:solidFill>
                  <a:srgbClr val="F3F7FA"/>
                </a:solidFill>
              </a:rPr>
              <a:t>работы команд в </a:t>
            </a:r>
            <a:r>
              <a:rPr lang="ru-RU" sz="2000" dirty="0" smtClean="0">
                <a:solidFill>
                  <a:srgbClr val="F3F7FA"/>
                </a:solidFill>
              </a:rPr>
              <a:t>OKR подходе</a:t>
            </a:r>
          </a:p>
          <a:p>
            <a:endParaRPr lang="ru-RU" sz="2000" dirty="0">
              <a:solidFill>
                <a:srgbClr val="F3F7FA"/>
              </a:solidFill>
            </a:endParaRPr>
          </a:p>
          <a:p>
            <a:r>
              <a:rPr lang="ru-RU" sz="2000" dirty="0" smtClean="0">
                <a:solidFill>
                  <a:srgbClr val="F3F7FA"/>
                </a:solidFill>
              </a:rPr>
              <a:t>• Метрики </a:t>
            </a:r>
            <a:r>
              <a:rPr lang="ru-RU" sz="2000" dirty="0">
                <a:solidFill>
                  <a:srgbClr val="F3F7FA"/>
                </a:solidFill>
              </a:rPr>
              <a:t>ключевых результатов </a:t>
            </a:r>
            <a:endParaRPr lang="ru-RU" sz="2000" dirty="0" smtClean="0">
              <a:solidFill>
                <a:srgbClr val="F3F7FA"/>
              </a:solidFill>
            </a:endParaRPr>
          </a:p>
          <a:p>
            <a:endParaRPr lang="ru-RU" sz="2000" dirty="0">
              <a:solidFill>
                <a:srgbClr val="F3F7FA"/>
              </a:solidFill>
            </a:endParaRPr>
          </a:p>
          <a:p>
            <a:r>
              <a:rPr lang="ru-RU" sz="2000" dirty="0" smtClean="0">
                <a:solidFill>
                  <a:srgbClr val="F3F7FA"/>
                </a:solidFill>
              </a:rPr>
              <a:t>• Формирование OKR на </a:t>
            </a:r>
            <a:r>
              <a:rPr lang="ru-RU" sz="2000" dirty="0">
                <a:solidFill>
                  <a:srgbClr val="F3F7FA"/>
                </a:solidFill>
              </a:rPr>
              <a:t>год и квартал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23888" y="768639"/>
            <a:ext cx="1080000" cy="0"/>
          </a:xfrm>
          <a:prstGeom prst="line">
            <a:avLst/>
          </a:prstGeom>
          <a:ln w="38100">
            <a:solidFill>
              <a:srgbClr val="104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6884" y="296528"/>
            <a:ext cx="7024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tserrat ExtraBold" panose="00000900000000000000" pitchFamily="2" charset="-52"/>
                <a:ea typeface="Segoe UI Black" panose="020B0A02040204020203" pitchFamily="34" charset="0"/>
                <a:cs typeface="Segoe UI" panose="020B0502040204020203" pitchFamily="34" charset="0"/>
              </a:rPr>
              <a:t>«</a:t>
            </a:r>
            <a:r>
              <a:rPr lang="en-US" sz="2400" b="1" dirty="0" smtClean="0">
                <a:latin typeface="Montserrat ExtraBold" panose="00000900000000000000" pitchFamily="2" charset="-52"/>
                <a:ea typeface="Segoe UI Black" panose="020B0A02040204020203" pitchFamily="34" charset="0"/>
                <a:cs typeface="Segoe UI" panose="020B0502040204020203" pitchFamily="34" charset="0"/>
              </a:rPr>
              <a:t>OKR – </a:t>
            </a:r>
            <a:r>
              <a:rPr lang="ru-RU" sz="2400" b="1" dirty="0" smtClean="0">
                <a:latin typeface="Montserrat ExtraBold" panose="00000900000000000000" pitchFamily="2" charset="-52"/>
                <a:ea typeface="Segoe UI Black" panose="020B0A02040204020203" pitchFamily="34" charset="0"/>
                <a:cs typeface="Segoe UI" panose="020B0502040204020203" pitchFamily="34" charset="0"/>
              </a:rPr>
              <a:t>фокус на командный результат»</a:t>
            </a:r>
            <a:endParaRPr lang="ru-RU" sz="2400" b="1" dirty="0">
              <a:latin typeface="Montserrat ExtraBold" panose="00000900000000000000" pitchFamily="2" charset="-52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5563E0-D79E-ABE7-1A6B-EA5FC1CD42AA}"/>
              </a:ext>
            </a:extLst>
          </p:cNvPr>
          <p:cNvSpPr txBox="1"/>
          <p:nvPr/>
        </p:nvSpPr>
        <p:spPr>
          <a:xfrm>
            <a:off x="850545" y="1114160"/>
            <a:ext cx="108335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smtClean="0"/>
              <a:t>Objectives and Key Results </a:t>
            </a:r>
            <a:r>
              <a:rPr lang="ru-RU" sz="2000" dirty="0" smtClean="0"/>
              <a:t>(Цели</a:t>
            </a:r>
            <a:r>
              <a:rPr lang="en-US" sz="2000" dirty="0" smtClean="0"/>
              <a:t> </a:t>
            </a:r>
            <a:r>
              <a:rPr lang="ru-RU" sz="2000" dirty="0" smtClean="0"/>
              <a:t>и</a:t>
            </a:r>
            <a:r>
              <a:rPr lang="en-US" sz="2000" dirty="0" smtClean="0"/>
              <a:t> </a:t>
            </a:r>
            <a:r>
              <a:rPr lang="ru-RU" sz="2000" dirty="0" smtClean="0"/>
              <a:t>Ключевые</a:t>
            </a:r>
            <a:r>
              <a:rPr lang="en-US" sz="2000" dirty="0" smtClean="0"/>
              <a:t> </a:t>
            </a:r>
            <a:r>
              <a:rPr lang="ru-RU" sz="2000" dirty="0" smtClean="0"/>
              <a:t>Результаты) – современная методика</a:t>
            </a:r>
            <a:r>
              <a:rPr lang="en-US" sz="2000" dirty="0" smtClean="0"/>
              <a:t> </a:t>
            </a:r>
            <a:r>
              <a:rPr lang="ru-RU" sz="2000" dirty="0" smtClean="0"/>
              <a:t>постановки,</a:t>
            </a:r>
            <a:r>
              <a:rPr lang="en-US" sz="2000" dirty="0" smtClean="0"/>
              <a:t> </a:t>
            </a:r>
            <a:r>
              <a:rPr lang="ru-RU" sz="2000" dirty="0" smtClean="0"/>
              <a:t>синхронизации</a:t>
            </a:r>
            <a:r>
              <a:rPr lang="en-US" sz="2000" dirty="0" smtClean="0"/>
              <a:t> </a:t>
            </a:r>
            <a:r>
              <a:rPr lang="ru-RU" sz="2000" dirty="0" smtClean="0"/>
              <a:t>и</a:t>
            </a:r>
            <a:r>
              <a:rPr lang="en-US" sz="2000" dirty="0" smtClean="0"/>
              <a:t> </a:t>
            </a:r>
            <a:r>
              <a:rPr lang="ru-RU" sz="2000" dirty="0" smtClean="0"/>
              <a:t>мониторинга</a:t>
            </a:r>
            <a:r>
              <a:rPr lang="en-US" sz="2000" dirty="0" smtClean="0"/>
              <a:t> </a:t>
            </a:r>
            <a:r>
              <a:rPr lang="ru-RU" sz="2000" dirty="0" smtClean="0"/>
              <a:t>исполнения стратегических целей</a:t>
            </a:r>
            <a:r>
              <a:rPr lang="en-US" sz="2000" dirty="0" smtClean="0"/>
              <a:t> </a:t>
            </a:r>
            <a:r>
              <a:rPr lang="ru-RU" sz="2000" dirty="0" smtClean="0"/>
              <a:t>бизнеса</a:t>
            </a:r>
            <a:r>
              <a:rPr lang="en-US" sz="2000" dirty="0" smtClean="0"/>
              <a:t>.</a:t>
            </a:r>
            <a:endParaRPr lang="ru-RU" sz="2800" dirty="0">
              <a:solidFill>
                <a:srgbClr val="100E1F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771071" y="2404493"/>
            <a:ext cx="4686362" cy="3630548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38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697040" y="922591"/>
            <a:ext cx="10833545" cy="12628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2" charset="-52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23887" y="2359174"/>
            <a:ext cx="5280883" cy="3675867"/>
          </a:xfrm>
          <a:prstGeom prst="roundRect">
            <a:avLst/>
          </a:prstGeom>
          <a:solidFill>
            <a:srgbClr val="104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5563E0-D79E-ABE7-1A6B-EA5FC1CD42AA}"/>
              </a:ext>
            </a:extLst>
          </p:cNvPr>
          <p:cNvSpPr txBox="1"/>
          <p:nvPr/>
        </p:nvSpPr>
        <p:spPr>
          <a:xfrm>
            <a:off x="850545" y="2520612"/>
            <a:ext cx="505422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3F7FA"/>
                </a:solidFill>
              </a:rPr>
              <a:t>• Развитие </a:t>
            </a:r>
            <a:r>
              <a:rPr lang="ru-RU" sz="2000" dirty="0">
                <a:solidFill>
                  <a:srgbClr val="F3F7FA"/>
                </a:solidFill>
              </a:rPr>
              <a:t>методик управления </a:t>
            </a:r>
            <a:r>
              <a:rPr lang="ru-RU" sz="2000" dirty="0" smtClean="0">
                <a:solidFill>
                  <a:srgbClr val="F3F7FA"/>
                </a:solidFill>
              </a:rPr>
              <a:t>проектами</a:t>
            </a:r>
          </a:p>
          <a:p>
            <a:endParaRPr lang="ru-RU" sz="2000" dirty="0">
              <a:solidFill>
                <a:srgbClr val="F3F7FA"/>
              </a:solidFill>
            </a:endParaRPr>
          </a:p>
          <a:p>
            <a:r>
              <a:rPr lang="ru-RU" sz="2000" dirty="0" smtClean="0">
                <a:solidFill>
                  <a:srgbClr val="F3F7FA"/>
                </a:solidFill>
              </a:rPr>
              <a:t>• Домены </a:t>
            </a:r>
            <a:r>
              <a:rPr lang="ru-RU" sz="2000" dirty="0" err="1" smtClean="0">
                <a:solidFill>
                  <a:srgbClr val="F3F7FA"/>
                </a:solidFill>
              </a:rPr>
              <a:t>фреймворка</a:t>
            </a:r>
            <a:r>
              <a:rPr lang="ru-RU" sz="2000" dirty="0" smtClean="0">
                <a:solidFill>
                  <a:srgbClr val="F3F7FA"/>
                </a:solidFill>
              </a:rPr>
              <a:t> </a:t>
            </a:r>
            <a:r>
              <a:rPr lang="en-US" sz="2000" dirty="0" err="1" smtClean="0">
                <a:solidFill>
                  <a:srgbClr val="F3F7FA"/>
                </a:solidFill>
              </a:rPr>
              <a:t>Cynefin</a:t>
            </a:r>
            <a:endParaRPr lang="ru-RU" sz="2000" dirty="0" smtClean="0">
              <a:solidFill>
                <a:srgbClr val="F3F7FA"/>
              </a:solidFill>
            </a:endParaRPr>
          </a:p>
          <a:p>
            <a:endParaRPr lang="en-US" sz="2000" dirty="0">
              <a:solidFill>
                <a:srgbClr val="F3F7FA"/>
              </a:solidFill>
            </a:endParaRPr>
          </a:p>
          <a:p>
            <a:r>
              <a:rPr lang="ru-RU" sz="2000" dirty="0" smtClean="0">
                <a:solidFill>
                  <a:srgbClr val="F3F7FA"/>
                </a:solidFill>
              </a:rPr>
              <a:t>• Подходы </a:t>
            </a:r>
            <a:r>
              <a:rPr lang="ru-RU" sz="2000" dirty="0">
                <a:solidFill>
                  <a:srgbClr val="F3F7FA"/>
                </a:solidFill>
              </a:rPr>
              <a:t>к управлению </a:t>
            </a:r>
            <a:r>
              <a:rPr lang="ru-RU" sz="2000" dirty="0" smtClean="0">
                <a:solidFill>
                  <a:srgbClr val="F3F7FA"/>
                </a:solidFill>
              </a:rPr>
              <a:t>проектами</a:t>
            </a:r>
          </a:p>
          <a:p>
            <a:endParaRPr lang="ru-RU" sz="2000" dirty="0">
              <a:solidFill>
                <a:srgbClr val="F3F7FA"/>
              </a:solidFill>
            </a:endParaRPr>
          </a:p>
          <a:p>
            <a:r>
              <a:rPr lang="ru-RU" sz="2000" dirty="0" smtClean="0">
                <a:solidFill>
                  <a:srgbClr val="F3F7FA"/>
                </a:solidFill>
              </a:rPr>
              <a:t>• Практика </a:t>
            </a:r>
            <a:r>
              <a:rPr lang="ru-RU" sz="2000" dirty="0">
                <a:solidFill>
                  <a:srgbClr val="F3F7FA"/>
                </a:solidFill>
              </a:rPr>
              <a:t>внедрения </a:t>
            </a:r>
            <a:r>
              <a:rPr lang="ru-RU" sz="2000" dirty="0" err="1" smtClean="0">
                <a:solidFill>
                  <a:srgbClr val="F3F7FA"/>
                </a:solidFill>
              </a:rPr>
              <a:t>фреймворка</a:t>
            </a:r>
            <a:r>
              <a:rPr lang="ru-RU" sz="2000" dirty="0" smtClean="0">
                <a:solidFill>
                  <a:srgbClr val="F3F7FA"/>
                </a:solidFill>
              </a:rPr>
              <a:t> </a:t>
            </a:r>
            <a:r>
              <a:rPr lang="en-US" sz="2000" dirty="0" err="1" smtClean="0">
                <a:solidFill>
                  <a:srgbClr val="F3F7FA"/>
                </a:solidFill>
              </a:rPr>
              <a:t>SAFe</a:t>
            </a:r>
            <a:endParaRPr lang="ru-RU" sz="2000" dirty="0" smtClean="0">
              <a:solidFill>
                <a:srgbClr val="F3F7FA"/>
              </a:solidFill>
            </a:endParaRPr>
          </a:p>
          <a:p>
            <a:endParaRPr lang="en-US" sz="2000" dirty="0">
              <a:solidFill>
                <a:srgbClr val="F3F7FA"/>
              </a:solidFill>
            </a:endParaRPr>
          </a:p>
          <a:p>
            <a:r>
              <a:rPr lang="ru-RU" sz="2000" dirty="0" smtClean="0">
                <a:solidFill>
                  <a:srgbClr val="F3F7FA"/>
                </a:solidFill>
              </a:rPr>
              <a:t>• Отработка </a:t>
            </a:r>
            <a:r>
              <a:rPr lang="en-US" sz="2000" dirty="0">
                <a:solidFill>
                  <a:srgbClr val="F3F7FA"/>
                </a:solidFill>
              </a:rPr>
              <a:t>agile-</a:t>
            </a:r>
            <a:r>
              <a:rPr lang="ru-RU" sz="2000" dirty="0">
                <a:solidFill>
                  <a:srgbClr val="F3F7FA"/>
                </a:solidFill>
              </a:rPr>
              <a:t>практик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23888" y="768639"/>
            <a:ext cx="1080000" cy="0"/>
          </a:xfrm>
          <a:prstGeom prst="line">
            <a:avLst/>
          </a:prstGeom>
          <a:ln w="38100">
            <a:solidFill>
              <a:srgbClr val="104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6884" y="296528"/>
            <a:ext cx="7132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tserrat ExtraBold" panose="00000900000000000000" pitchFamily="2" charset="-52"/>
                <a:ea typeface="Segoe UI Black" panose="020B0A02040204020203" pitchFamily="34" charset="0"/>
                <a:cs typeface="Segoe UI" panose="020B0502040204020203" pitchFamily="34" charset="0"/>
              </a:rPr>
              <a:t>Управление работой проектных команд</a:t>
            </a:r>
            <a:endParaRPr lang="ru-RU" sz="2400" b="1" dirty="0">
              <a:latin typeface="Montserrat ExtraBold" panose="00000900000000000000" pitchFamily="2" charset="-52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5563E0-D79E-ABE7-1A6B-EA5FC1CD42AA}"/>
              </a:ext>
            </a:extLst>
          </p:cNvPr>
          <p:cNvSpPr txBox="1"/>
          <p:nvPr/>
        </p:nvSpPr>
        <p:spPr>
          <a:xfrm>
            <a:off x="850545" y="1096349"/>
            <a:ext cx="108335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/>
              <a:t>Опыт цифровой трансформации ВСК позволил создать уникальную учебную программу, которая сочетает обзор подходов к управлению проектами и практические инструменты</a:t>
            </a:r>
            <a:r>
              <a:rPr lang="en-US" sz="2400" dirty="0" smtClean="0"/>
              <a:t>.</a:t>
            </a:r>
            <a:endParaRPr lang="ru-RU" sz="3200" dirty="0">
              <a:solidFill>
                <a:srgbClr val="100E1F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701" y="2359174"/>
            <a:ext cx="5280884" cy="3675867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34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697040" y="1030636"/>
            <a:ext cx="10833545" cy="11547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2" charset="-52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50544" y="2254974"/>
            <a:ext cx="5001615" cy="3780066"/>
          </a:xfrm>
          <a:prstGeom prst="roundRect">
            <a:avLst/>
          </a:prstGeom>
          <a:solidFill>
            <a:srgbClr val="104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Montserrat" panose="00000500000000000000" pitchFamily="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5563E0-D79E-ABE7-1A6B-EA5FC1CD42AA}"/>
              </a:ext>
            </a:extLst>
          </p:cNvPr>
          <p:cNvSpPr txBox="1"/>
          <p:nvPr/>
        </p:nvSpPr>
        <p:spPr>
          <a:xfrm>
            <a:off x="1068608" y="2447412"/>
            <a:ext cx="456548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F3F7FA"/>
                </a:solidFill>
              </a:rPr>
              <a:t>Теория </a:t>
            </a:r>
            <a:r>
              <a:rPr lang="ru-RU" sz="2000" dirty="0">
                <a:solidFill>
                  <a:srgbClr val="F3F7FA"/>
                </a:solidFill>
              </a:rPr>
              <a:t>непрерывных улучшений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F3F7FA"/>
                </a:solidFill>
              </a:rPr>
              <a:t>Анализ </a:t>
            </a:r>
            <a:r>
              <a:rPr lang="ru-RU" sz="2000" dirty="0">
                <a:solidFill>
                  <a:srgbClr val="F3F7FA"/>
                </a:solidFill>
              </a:rPr>
              <a:t>четырёх видов управленческих </a:t>
            </a:r>
            <a:r>
              <a:rPr lang="ru-RU" sz="2000" dirty="0" smtClean="0">
                <a:solidFill>
                  <a:srgbClr val="F3F7FA"/>
                </a:solidFill>
              </a:rPr>
              <a:t>систем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F3F7FA"/>
                </a:solidFill>
              </a:rPr>
              <a:t>Проведение </a:t>
            </a:r>
            <a:r>
              <a:rPr lang="ru-RU" sz="2000" dirty="0">
                <a:solidFill>
                  <a:srgbClr val="F3F7FA"/>
                </a:solidFill>
              </a:rPr>
              <a:t>диверсионного </a:t>
            </a:r>
            <a:r>
              <a:rPr lang="ru-RU" sz="2000" dirty="0" smtClean="0">
                <a:solidFill>
                  <a:srgbClr val="F3F7FA"/>
                </a:solidFill>
              </a:rPr>
              <a:t>анализа и </a:t>
            </a:r>
            <a:r>
              <a:rPr lang="ru-RU" sz="2000" dirty="0">
                <a:solidFill>
                  <a:srgbClr val="F3F7FA"/>
                </a:solidFill>
              </a:rPr>
              <a:t>поиск текущих </a:t>
            </a:r>
            <a:r>
              <a:rPr lang="ru-RU" sz="2000" dirty="0" smtClean="0">
                <a:solidFill>
                  <a:srgbClr val="F3F7FA"/>
                </a:solidFill>
              </a:rPr>
              <a:t>улучшений</a:t>
            </a:r>
            <a:endParaRPr lang="ru-RU" sz="2000" dirty="0">
              <a:solidFill>
                <a:srgbClr val="F3F7F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F3F7FA"/>
                </a:solidFill>
              </a:rPr>
              <a:t>Поиск </a:t>
            </a:r>
            <a:r>
              <a:rPr lang="ru-RU" sz="2000" dirty="0">
                <a:solidFill>
                  <a:srgbClr val="F3F7FA"/>
                </a:solidFill>
              </a:rPr>
              <a:t>и формулировка гипотез для </a:t>
            </a:r>
            <a:r>
              <a:rPr lang="ru-RU" sz="2000" dirty="0" smtClean="0">
                <a:solidFill>
                  <a:srgbClr val="F3F7FA"/>
                </a:solidFill>
              </a:rPr>
              <a:t>улучшений.</a:t>
            </a:r>
            <a:endParaRPr lang="ru-RU" sz="2000" dirty="0">
              <a:solidFill>
                <a:srgbClr val="F3F7F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F3F7FA"/>
                </a:solidFill>
              </a:rPr>
              <a:t>Практика</a:t>
            </a:r>
            <a:r>
              <a:rPr lang="ru-RU" sz="2000" dirty="0">
                <a:solidFill>
                  <a:srgbClr val="F3F7FA"/>
                </a:solidFill>
              </a:rPr>
              <a:t>: методики поиска улучшений и новых идей.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23888" y="768639"/>
            <a:ext cx="1080000" cy="0"/>
          </a:xfrm>
          <a:prstGeom prst="line">
            <a:avLst/>
          </a:prstGeom>
          <a:ln w="38100">
            <a:solidFill>
              <a:srgbClr val="104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6884" y="296528"/>
            <a:ext cx="5038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tserrat ExtraBold" panose="00000900000000000000" pitchFamily="2" charset="-52"/>
                <a:ea typeface="Segoe UI Black" panose="020B0A02040204020203" pitchFamily="34" charset="0"/>
                <a:cs typeface="Segoe UI" panose="020B0502040204020203" pitchFamily="34" charset="0"/>
              </a:rPr>
              <a:t>«Непрерывные улучшения»</a:t>
            </a:r>
            <a:endParaRPr lang="ru-RU" sz="2400" b="1" dirty="0">
              <a:latin typeface="Montserrat ExtraBold" panose="00000900000000000000" pitchFamily="2" charset="-52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5563E0-D79E-ABE7-1A6B-EA5FC1CD42AA}"/>
              </a:ext>
            </a:extLst>
          </p:cNvPr>
          <p:cNvSpPr txBox="1"/>
          <p:nvPr/>
        </p:nvSpPr>
        <p:spPr>
          <a:xfrm>
            <a:off x="850546" y="1100194"/>
            <a:ext cx="106068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/>
              <a:t>Участники познакомятся с теорией непрерывного улучшения, изучат практические инструменты для внедрения непрерывных улучшений</a:t>
            </a:r>
            <a:r>
              <a:rPr lang="ru-RU" sz="2000" dirty="0"/>
              <a:t> </a:t>
            </a:r>
            <a:r>
              <a:rPr lang="ru-RU" sz="2000" dirty="0" smtClean="0"/>
              <a:t>в различных видах управленческих систем.</a:t>
            </a:r>
            <a:endParaRPr lang="ru-RU" sz="2000" dirty="0">
              <a:solidFill>
                <a:srgbClr val="100E1F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05897" y="2296316"/>
            <a:ext cx="4951537" cy="378006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61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623888" y="1059017"/>
            <a:ext cx="10833545" cy="9326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2" charset="-52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79920" y="2157985"/>
            <a:ext cx="4913019" cy="3877056"/>
          </a:xfrm>
          <a:prstGeom prst="roundRect">
            <a:avLst/>
          </a:prstGeom>
          <a:solidFill>
            <a:srgbClr val="104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5563E0-D79E-ABE7-1A6B-EA5FC1CD42AA}"/>
              </a:ext>
            </a:extLst>
          </p:cNvPr>
          <p:cNvSpPr txBox="1"/>
          <p:nvPr/>
        </p:nvSpPr>
        <p:spPr>
          <a:xfrm>
            <a:off x="1214956" y="2203687"/>
            <a:ext cx="482922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3F7FA"/>
                </a:solidFill>
              </a:rPr>
              <a:t>• Определение </a:t>
            </a:r>
            <a:r>
              <a:rPr lang="ru-RU" sz="2000" dirty="0">
                <a:solidFill>
                  <a:srgbClr val="F3F7FA"/>
                </a:solidFill>
              </a:rPr>
              <a:t>и исследование пользовательских </a:t>
            </a:r>
            <a:r>
              <a:rPr lang="ru-RU" sz="2000" dirty="0" smtClean="0">
                <a:solidFill>
                  <a:srgbClr val="F3F7FA"/>
                </a:solidFill>
              </a:rPr>
              <a:t>проблем</a:t>
            </a:r>
          </a:p>
          <a:p>
            <a:endParaRPr lang="ru-RU" sz="2000" dirty="0">
              <a:solidFill>
                <a:srgbClr val="F3F7FA"/>
              </a:solidFill>
            </a:endParaRPr>
          </a:p>
          <a:p>
            <a:r>
              <a:rPr lang="en-US" sz="2000" dirty="0" smtClean="0">
                <a:solidFill>
                  <a:srgbClr val="F3F7FA"/>
                </a:solidFill>
              </a:rPr>
              <a:t>•</a:t>
            </a:r>
            <a:r>
              <a:rPr lang="ru-RU" sz="2000" dirty="0" smtClean="0">
                <a:solidFill>
                  <a:srgbClr val="F3F7FA"/>
                </a:solidFill>
              </a:rPr>
              <a:t> </a:t>
            </a:r>
            <a:r>
              <a:rPr lang="en-US" sz="2000" dirty="0" smtClean="0">
                <a:solidFill>
                  <a:srgbClr val="F3F7FA"/>
                </a:solidFill>
              </a:rPr>
              <a:t>CJM </a:t>
            </a:r>
            <a:r>
              <a:rPr lang="en-US" sz="2000" dirty="0">
                <a:solidFill>
                  <a:srgbClr val="F3F7FA"/>
                </a:solidFill>
              </a:rPr>
              <a:t>–</a:t>
            </a:r>
            <a:r>
              <a:rPr lang="ru-RU" sz="2000" dirty="0">
                <a:solidFill>
                  <a:srgbClr val="F3F7FA"/>
                </a:solidFill>
              </a:rPr>
              <a:t>карта пути </a:t>
            </a:r>
            <a:r>
              <a:rPr lang="ru-RU" sz="2000" dirty="0" smtClean="0">
                <a:solidFill>
                  <a:srgbClr val="F3F7FA"/>
                </a:solidFill>
              </a:rPr>
              <a:t>клиента</a:t>
            </a:r>
          </a:p>
          <a:p>
            <a:endParaRPr lang="ru-RU" sz="2000" dirty="0">
              <a:solidFill>
                <a:srgbClr val="F3F7FA"/>
              </a:solidFill>
            </a:endParaRPr>
          </a:p>
          <a:p>
            <a:r>
              <a:rPr lang="en-US" sz="2000" dirty="0" smtClean="0">
                <a:solidFill>
                  <a:srgbClr val="F3F7FA"/>
                </a:solidFill>
              </a:rPr>
              <a:t>•</a:t>
            </a:r>
            <a:r>
              <a:rPr lang="ru-RU" sz="2000" dirty="0" smtClean="0">
                <a:solidFill>
                  <a:srgbClr val="F3F7FA"/>
                </a:solidFill>
              </a:rPr>
              <a:t> </a:t>
            </a:r>
            <a:r>
              <a:rPr lang="en-US" sz="2000" dirty="0" smtClean="0">
                <a:solidFill>
                  <a:srgbClr val="F3F7FA"/>
                </a:solidFill>
              </a:rPr>
              <a:t>Service</a:t>
            </a:r>
            <a:r>
              <a:rPr lang="ru-RU" sz="2000" dirty="0" smtClean="0">
                <a:solidFill>
                  <a:srgbClr val="F3F7FA"/>
                </a:solidFill>
              </a:rPr>
              <a:t> </a:t>
            </a:r>
            <a:r>
              <a:rPr lang="en-US" sz="2000" dirty="0" smtClean="0">
                <a:solidFill>
                  <a:srgbClr val="F3F7FA"/>
                </a:solidFill>
              </a:rPr>
              <a:t>blueprint</a:t>
            </a:r>
            <a:endParaRPr lang="ru-RU" sz="2000" dirty="0">
              <a:solidFill>
                <a:srgbClr val="F3F7FA"/>
              </a:solidFill>
            </a:endParaRPr>
          </a:p>
          <a:p>
            <a:endParaRPr lang="en-US" sz="2000" dirty="0">
              <a:solidFill>
                <a:srgbClr val="F3F7FA"/>
              </a:solidFill>
            </a:endParaRPr>
          </a:p>
          <a:p>
            <a:r>
              <a:rPr lang="ru-RU" sz="2000" dirty="0" smtClean="0">
                <a:solidFill>
                  <a:srgbClr val="F3F7FA"/>
                </a:solidFill>
              </a:rPr>
              <a:t>• Инструменты </a:t>
            </a:r>
            <a:r>
              <a:rPr lang="ru-RU" sz="2000" dirty="0">
                <a:solidFill>
                  <a:srgbClr val="F3F7FA"/>
                </a:solidFill>
              </a:rPr>
              <a:t>выбора лучшего </a:t>
            </a:r>
            <a:r>
              <a:rPr lang="ru-RU" sz="2000" dirty="0" smtClean="0">
                <a:solidFill>
                  <a:srgbClr val="F3F7FA"/>
                </a:solidFill>
              </a:rPr>
              <a:t>решения</a:t>
            </a:r>
          </a:p>
          <a:p>
            <a:endParaRPr lang="ru-RU" sz="2000" dirty="0">
              <a:solidFill>
                <a:srgbClr val="F3F7FA"/>
              </a:solidFill>
            </a:endParaRPr>
          </a:p>
          <a:p>
            <a:r>
              <a:rPr lang="ru-RU" sz="2000" dirty="0" smtClean="0">
                <a:solidFill>
                  <a:srgbClr val="F3F7FA"/>
                </a:solidFill>
              </a:rPr>
              <a:t>• Внедрение </a:t>
            </a:r>
            <a:r>
              <a:rPr lang="ru-RU" sz="2000" dirty="0">
                <a:solidFill>
                  <a:srgbClr val="F3F7FA"/>
                </a:solidFill>
              </a:rPr>
              <a:t>решений и оценка результатов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23888" y="768639"/>
            <a:ext cx="1080000" cy="0"/>
          </a:xfrm>
          <a:prstGeom prst="line">
            <a:avLst/>
          </a:prstGeom>
          <a:ln w="38100">
            <a:solidFill>
              <a:srgbClr val="104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6884" y="296528"/>
            <a:ext cx="4020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tserrat ExtraBold" panose="00000900000000000000" pitchFamily="2" charset="-52"/>
                <a:ea typeface="Segoe UI Black" panose="020B0A02040204020203" pitchFamily="34" charset="0"/>
                <a:cs typeface="Segoe UI" panose="020B0502040204020203" pitchFamily="34" charset="0"/>
              </a:rPr>
              <a:t>«Дизайн - мышление»</a:t>
            </a:r>
            <a:endParaRPr lang="ru-RU" sz="2400" b="1" dirty="0">
              <a:latin typeface="Montserrat ExtraBold" panose="00000900000000000000" pitchFamily="2" charset="-52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5563E0-D79E-ABE7-1A6B-EA5FC1CD42AA}"/>
              </a:ext>
            </a:extLst>
          </p:cNvPr>
          <p:cNvSpPr txBox="1"/>
          <p:nvPr/>
        </p:nvSpPr>
        <p:spPr>
          <a:xfrm>
            <a:off x="777393" y="1129868"/>
            <a:ext cx="10833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/>
              <a:t>Интенсивный курс, направленный на развитие навыков проектирования клиентского пути и оптимизации процессов.</a:t>
            </a:r>
            <a:endParaRPr lang="ru-RU" sz="3200" dirty="0">
              <a:solidFill>
                <a:srgbClr val="100E1F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379219" y="2157985"/>
            <a:ext cx="4913019" cy="3877057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28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697040" y="1033272"/>
            <a:ext cx="10833545" cy="11521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2" charset="-52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97040" y="2404492"/>
            <a:ext cx="5310568" cy="3630548"/>
          </a:xfrm>
          <a:prstGeom prst="roundRect">
            <a:avLst/>
          </a:prstGeom>
          <a:solidFill>
            <a:srgbClr val="104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5563E0-D79E-ABE7-1A6B-EA5FC1CD42AA}"/>
              </a:ext>
            </a:extLst>
          </p:cNvPr>
          <p:cNvSpPr txBox="1"/>
          <p:nvPr/>
        </p:nvSpPr>
        <p:spPr>
          <a:xfrm>
            <a:off x="927894" y="2634716"/>
            <a:ext cx="507971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3F7FA"/>
                </a:solidFill>
              </a:rPr>
              <a:t>Модуль 1: Целеполагание и контроль исполнения</a:t>
            </a:r>
          </a:p>
          <a:p>
            <a:endParaRPr lang="ru-RU" sz="2000" dirty="0">
              <a:solidFill>
                <a:srgbClr val="F3F7FA"/>
              </a:solidFill>
            </a:endParaRPr>
          </a:p>
          <a:p>
            <a:r>
              <a:rPr lang="ru-RU" sz="2000" dirty="0" smtClean="0">
                <a:solidFill>
                  <a:srgbClr val="F3F7FA"/>
                </a:solidFill>
              </a:rPr>
              <a:t>Модуль 2: Ситуационное руководство</a:t>
            </a:r>
          </a:p>
          <a:p>
            <a:endParaRPr lang="ru-RU" sz="2000" dirty="0">
              <a:solidFill>
                <a:srgbClr val="F3F7FA"/>
              </a:solidFill>
            </a:endParaRPr>
          </a:p>
          <a:p>
            <a:r>
              <a:rPr lang="ru-RU" sz="2000" dirty="0" smtClean="0">
                <a:solidFill>
                  <a:srgbClr val="F3F7FA"/>
                </a:solidFill>
              </a:rPr>
              <a:t>Модуль 3: Персональное лидерство</a:t>
            </a:r>
          </a:p>
          <a:p>
            <a:endParaRPr lang="ru-RU" sz="2000" dirty="0">
              <a:solidFill>
                <a:srgbClr val="F3F7FA"/>
              </a:solidFill>
            </a:endParaRPr>
          </a:p>
          <a:p>
            <a:r>
              <a:rPr lang="ru-RU" sz="2000" dirty="0" smtClean="0">
                <a:solidFill>
                  <a:srgbClr val="F3F7FA"/>
                </a:solidFill>
              </a:rPr>
              <a:t>Модуль 4: Мотивация и развитие сотрудников</a:t>
            </a:r>
            <a:endParaRPr lang="ru-RU" sz="2000" dirty="0">
              <a:solidFill>
                <a:srgbClr val="F3F7FA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23888" y="768639"/>
            <a:ext cx="1080000" cy="0"/>
          </a:xfrm>
          <a:prstGeom prst="line">
            <a:avLst/>
          </a:prstGeom>
          <a:ln w="38100">
            <a:solidFill>
              <a:srgbClr val="104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6884" y="296528"/>
            <a:ext cx="7550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tserrat ExtraBold" panose="00000900000000000000" pitchFamily="2" charset="-52"/>
                <a:ea typeface="Segoe UI Black" panose="020B0A02040204020203" pitchFamily="34" charset="0"/>
                <a:cs typeface="Segoe UI" panose="020B0502040204020203" pitchFamily="34" charset="0"/>
              </a:rPr>
              <a:t>Программа: «Управленческая экспертиза»</a:t>
            </a:r>
            <a:endParaRPr lang="ru-RU" sz="2400" b="1" dirty="0">
              <a:latin typeface="Montserrat ExtraBold" panose="00000900000000000000" pitchFamily="2" charset="-52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5563E0-D79E-ABE7-1A6B-EA5FC1CD42AA}"/>
              </a:ext>
            </a:extLst>
          </p:cNvPr>
          <p:cNvSpPr txBox="1"/>
          <p:nvPr/>
        </p:nvSpPr>
        <p:spPr>
          <a:xfrm>
            <a:off x="850544" y="1101512"/>
            <a:ext cx="108335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/>
              <a:t>Программа охватывает основные навыки и компетенции, которые необходимы успешному руководителю, что эффективно выстроить работу с командой и достигать высочайших результатов.</a:t>
            </a:r>
            <a:endParaRPr lang="ru-RU" sz="2800" dirty="0">
              <a:solidFill>
                <a:srgbClr val="100E1F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400953" y="2404492"/>
            <a:ext cx="5129632" cy="3630548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39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6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7689324" y="3069800"/>
            <a:ext cx="4131201" cy="2710736"/>
          </a:xfrm>
          <a:prstGeom prst="roundRect">
            <a:avLst>
              <a:gd name="adj" fmla="val 5704"/>
            </a:avLst>
          </a:prstGeom>
          <a:solidFill>
            <a:schemeClr val="bg1"/>
          </a:solidFill>
          <a:ln>
            <a:solidFill>
              <a:srgbClr val="104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17606" y="3069800"/>
            <a:ext cx="2136823" cy="8493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     Бизнес-симуляции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-52"/>
              <a:ea typeface="+mn-ea"/>
              <a:cs typeface="+mn-cs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5433985" y="3062547"/>
            <a:ext cx="2136823" cy="8493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Командные сессии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-52"/>
              <a:ea typeface="+mn-ea"/>
              <a:cs typeface="+mn-cs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3217606" y="4024045"/>
            <a:ext cx="2136823" cy="8493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Стратегические сессии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и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воркшопы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-52"/>
              <a:ea typeface="+mn-ea"/>
              <a:cs typeface="+mn-cs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5433985" y="4016792"/>
            <a:ext cx="2136823" cy="8493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Образовательные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-52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программы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-52"/>
              <a:ea typeface="+mn-ea"/>
              <a:cs typeface="+mn-cs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5433985" y="4971037"/>
            <a:ext cx="2136823" cy="8493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HR-консалтинг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-52"/>
              <a:ea typeface="+mn-ea"/>
              <a:cs typeface="+mn-cs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3217606" y="4978290"/>
            <a:ext cx="2136823" cy="8493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Оценка персонала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-52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49"/>
          <a:stretch/>
        </p:blipFill>
        <p:spPr>
          <a:xfrm>
            <a:off x="4336" y="0"/>
            <a:ext cx="12192000" cy="25480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-4420"/>
            <a:ext cx="12196336" cy="2552440"/>
          </a:xfrm>
          <a:prstGeom prst="rect">
            <a:avLst/>
          </a:prstGeom>
          <a:solidFill>
            <a:srgbClr val="1045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6949" y="1335534"/>
            <a:ext cx="7292586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0000700000000000000" pitchFamily="2" charset="-52"/>
                <a:ea typeface="+mn-ea"/>
                <a:cs typeface="+mn-cs"/>
              </a:rPr>
              <a:t>Ваш партнер в корпоративном обучении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anose="00000700000000000000" pitchFamily="2" charset="-52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04" y="230635"/>
            <a:ext cx="1083648" cy="433459"/>
          </a:xfrm>
          <a:prstGeom prst="rect">
            <a:avLst/>
          </a:prstGeom>
        </p:spPr>
      </p:pic>
      <p:grpSp>
        <p:nvGrpSpPr>
          <p:cNvPr id="46" name="Группа 45"/>
          <p:cNvGrpSpPr/>
          <p:nvPr/>
        </p:nvGrpSpPr>
        <p:grpSpPr>
          <a:xfrm>
            <a:off x="2175257" y="162433"/>
            <a:ext cx="1563188" cy="344165"/>
            <a:chOff x="317581" y="124281"/>
            <a:chExt cx="1563188" cy="344165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317581" y="124281"/>
              <a:ext cx="6968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Medium" panose="00000600000000000000" pitchFamily="2" charset="-52"/>
                  <a:ea typeface="+mn-ea"/>
                  <a:cs typeface="+mn-cs"/>
                </a:rPr>
                <a:t>30+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840743" y="129892"/>
              <a:ext cx="104002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Medium" panose="00000600000000000000" pitchFamily="2" charset="-52"/>
                  <a:ea typeface="+mn-ea"/>
                  <a:cs typeface="+mn-cs"/>
                </a:rPr>
                <a:t>л</a:t>
              </a:r>
              <a:r>
                <a:rPr kumimoji="0" lang="ru-R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Medium" panose="00000600000000000000" pitchFamily="2" charset="-52"/>
                  <a:ea typeface="+mn-ea"/>
                  <a:cs typeface="+mn-cs"/>
                </a:rPr>
                <a:t>ет</a:t>
              </a:r>
            </a:p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Medium" panose="00000600000000000000" pitchFamily="2" charset="-52"/>
                  <a:ea typeface="+mn-ea"/>
                  <a:cs typeface="+mn-cs"/>
                </a:rPr>
                <a:t>опыта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3899031" y="162433"/>
            <a:ext cx="3110670" cy="356540"/>
            <a:chOff x="1578029" y="101081"/>
            <a:chExt cx="3110670" cy="35654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578029" y="101081"/>
              <a:ext cx="152297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Medium" panose="00000600000000000000" pitchFamily="2" charset="-52"/>
                  <a:ea typeface="+mn-ea"/>
                  <a:cs typeface="+mn-cs"/>
                </a:rPr>
                <a:t>CSI 9,8/10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2885040" y="119067"/>
              <a:ext cx="180365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Medium" panose="00000600000000000000" pitchFamily="2" charset="-52"/>
                  <a:ea typeface="+mn-ea"/>
                  <a:cs typeface="+mn-cs"/>
                </a:rPr>
                <a:t>индекс удовлетворённости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7170287" y="162433"/>
            <a:ext cx="2215062" cy="356540"/>
            <a:chOff x="4105007" y="76959"/>
            <a:chExt cx="2215062" cy="35654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4105007" y="76959"/>
              <a:ext cx="71341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Medium" panose="00000600000000000000" pitchFamily="2" charset="-52"/>
                  <a:ea typeface="+mn-ea"/>
                  <a:cs typeface="+mn-cs"/>
                </a:rPr>
                <a:t>75+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624044" y="94945"/>
              <a:ext cx="169602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Medium" panose="00000600000000000000" pitchFamily="2" charset="-52"/>
                  <a:ea typeface="+mn-ea"/>
                  <a:cs typeface="+mn-cs"/>
                </a:rPr>
                <a:t>образовательных сервисов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9545934" y="162433"/>
            <a:ext cx="2365478" cy="369332"/>
            <a:chOff x="5963174" y="90405"/>
            <a:chExt cx="2365478" cy="36933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5963174" y="90405"/>
              <a:ext cx="127145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Medium" panose="00000600000000000000" pitchFamily="2" charset="-52"/>
                  <a:ea typeface="+mn-ea"/>
                  <a:cs typeface="+mn-cs"/>
                </a:rPr>
                <a:t>37000+ 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7114645" y="96561"/>
              <a:ext cx="1214007" cy="3631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Medium" panose="00000600000000000000" pitchFamily="2" charset="-52"/>
                  <a:ea typeface="+mn-ea"/>
                  <a:cs typeface="+mn-cs"/>
                </a:rPr>
                <a:t>слушателей </a:t>
              </a:r>
              <a:br>
                <a:rPr kumimoji="0" lang="ru-R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Medium" panose="00000600000000000000" pitchFamily="2" charset="-52"/>
                  <a:ea typeface="+mn-ea"/>
                  <a:cs typeface="+mn-cs"/>
                </a:rPr>
              </a:br>
              <a:r>
                <a:rPr kumimoji="0" lang="ru-R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Medium" panose="00000600000000000000" pitchFamily="2" charset="-52"/>
                  <a:ea typeface="+mn-ea"/>
                  <a:cs typeface="+mn-cs"/>
                </a:rPr>
                <a:t>в год</a:t>
              </a: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9112934" y="6095014"/>
            <a:ext cx="2526832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Александр Анапольский.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/>
            </a:r>
            <a:b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</a:b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Ректор ВСК Университета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87166" y="3539686"/>
            <a:ext cx="1273105" cy="26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Тренинги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-52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787165" y="4113920"/>
            <a:ext cx="2118537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Образовательные заряды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-52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790214" y="3539686"/>
            <a:ext cx="1335622" cy="26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Вебинары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-52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790214" y="4037412"/>
            <a:ext cx="1733167" cy="26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Онлайн-курсы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-52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790214" y="4535138"/>
            <a:ext cx="2145801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Образовательные треки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-52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790214" y="5205218"/>
            <a:ext cx="1287532" cy="26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Подкасты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-52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787166" y="4860508"/>
            <a:ext cx="188453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Обучающие анимационные ролики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-52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08177" y="2706228"/>
            <a:ext cx="3606614" cy="290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Форматы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-52"/>
              <a:ea typeface="+mn-ea"/>
              <a:cs typeface="+mn-cs"/>
            </a:endParaRPr>
          </a:p>
        </p:txBody>
      </p:sp>
      <p:grpSp>
        <p:nvGrpSpPr>
          <p:cNvPr id="69" name="Группа 68"/>
          <p:cNvGrpSpPr/>
          <p:nvPr/>
        </p:nvGrpSpPr>
        <p:grpSpPr>
          <a:xfrm>
            <a:off x="8942978" y="964795"/>
            <a:ext cx="3508853" cy="430887"/>
            <a:chOff x="8308740" y="867499"/>
            <a:chExt cx="3508853" cy="43088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8592073" y="867499"/>
              <a:ext cx="322552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-52"/>
                  <a:ea typeface="+mn-ea"/>
                  <a:cs typeface="+mn-cs"/>
                </a:rPr>
                <a:t>Лауреат 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-52"/>
                  <a:ea typeface="+mn-ea"/>
                  <a:cs typeface="+mn-cs"/>
                </a:rPr>
                <a:t>премии</a:t>
              </a:r>
              <a:b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-52"/>
                  <a:ea typeface="+mn-ea"/>
                  <a:cs typeface="+mn-cs"/>
                </a:rPr>
              </a:b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-52"/>
                  <a:ea typeface="+mn-ea"/>
                  <a:cs typeface="+mn-cs"/>
                </a:rPr>
                <a:t>«Хрустальная </a:t>
              </a:r>
              <a:r>
                <a:rPr kumimoji="0" lang="ru-RU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-52"/>
                  <a:ea typeface="+mn-ea"/>
                  <a:cs typeface="+mn-cs"/>
                </a:rPr>
                <a:t>пирамида-2023»</a:t>
              </a:r>
              <a:endPara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8740" y="934174"/>
              <a:ext cx="297536" cy="297536"/>
            </a:xfrm>
            <a:prstGeom prst="rect">
              <a:avLst/>
            </a:prstGeom>
          </p:spPr>
        </p:pic>
      </p:grpSp>
      <p:grpSp>
        <p:nvGrpSpPr>
          <p:cNvPr id="70" name="Группа 69"/>
          <p:cNvGrpSpPr/>
          <p:nvPr/>
        </p:nvGrpSpPr>
        <p:grpSpPr>
          <a:xfrm>
            <a:off x="8942978" y="1432118"/>
            <a:ext cx="3508853" cy="430887"/>
            <a:chOff x="8308740" y="1327320"/>
            <a:chExt cx="3508853" cy="430887"/>
          </a:xfrm>
        </p:grpSpPr>
        <p:sp>
          <p:nvSpPr>
            <p:cNvPr id="64" name="Прямоугольник 63"/>
            <p:cNvSpPr/>
            <p:nvPr/>
          </p:nvSpPr>
          <p:spPr>
            <a:xfrm>
              <a:off x="8592073" y="1327320"/>
              <a:ext cx="322552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-52"/>
                  <a:ea typeface="+mn-ea"/>
                  <a:cs typeface="+mn-cs"/>
                </a:rPr>
                <a:t>Лауреат 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-52"/>
                  <a:ea typeface="+mn-ea"/>
                  <a:cs typeface="+mn-cs"/>
                </a:rPr>
                <a:t>премии</a:t>
              </a:r>
              <a:b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-52"/>
                  <a:ea typeface="+mn-ea"/>
                  <a:cs typeface="+mn-cs"/>
                </a:rPr>
              </a:b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-52"/>
                  <a:ea typeface="+mn-ea"/>
                  <a:cs typeface="+mn-cs"/>
                </a:rPr>
                <a:t>“СМАРТ </a:t>
              </a:r>
              <a:r>
                <a:rPr kumimoji="0" lang="ru-RU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-52"/>
                  <a:ea typeface="+mn-ea"/>
                  <a:cs typeface="+mn-cs"/>
                </a:rPr>
                <a:t>пирамида-2023”</a:t>
              </a:r>
              <a:endPara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8740" y="1393995"/>
              <a:ext cx="297536" cy="297536"/>
            </a:xfrm>
            <a:prstGeom prst="rect">
              <a:avLst/>
            </a:prstGeom>
          </p:spPr>
        </p:pic>
      </p:grpSp>
      <p:grpSp>
        <p:nvGrpSpPr>
          <p:cNvPr id="71" name="Группа 70"/>
          <p:cNvGrpSpPr/>
          <p:nvPr/>
        </p:nvGrpSpPr>
        <p:grpSpPr>
          <a:xfrm>
            <a:off x="8942978" y="1899440"/>
            <a:ext cx="3508853" cy="430887"/>
            <a:chOff x="8308740" y="1802144"/>
            <a:chExt cx="3508853" cy="430887"/>
          </a:xfrm>
        </p:grpSpPr>
        <p:sp>
          <p:nvSpPr>
            <p:cNvPr id="66" name="Прямоугольник 65"/>
            <p:cNvSpPr/>
            <p:nvPr/>
          </p:nvSpPr>
          <p:spPr>
            <a:xfrm>
              <a:off x="8592073" y="1802144"/>
              <a:ext cx="322552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-52"/>
                  <a:ea typeface="+mn-ea"/>
                  <a:cs typeface="+mn-cs"/>
                </a:rPr>
                <a:t>Лауреат 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-52"/>
                  <a:ea typeface="+mn-ea"/>
                  <a:cs typeface="+mn-cs"/>
                </a:rPr>
                <a:t>премии</a:t>
              </a:r>
              <a:b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-52"/>
                  <a:ea typeface="+mn-ea"/>
                  <a:cs typeface="+mn-cs"/>
                </a:rPr>
              </a:b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-52"/>
                  <a:ea typeface="+mn-ea"/>
                  <a:cs typeface="+mn-cs"/>
                </a:rPr>
                <a:t>“Эффективное образование-2023”</a:t>
              </a:r>
            </a:p>
          </p:txBody>
        </p:sp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8740" y="1868819"/>
              <a:ext cx="297536" cy="297536"/>
            </a:xfrm>
            <a:prstGeom prst="rect">
              <a:avLst/>
            </a:prstGeom>
          </p:spPr>
        </p:pic>
      </p:grpSp>
      <p:cxnSp>
        <p:nvCxnSpPr>
          <p:cNvPr id="78" name="Прямая соединительная линия 77"/>
          <p:cNvCxnSpPr/>
          <p:nvPr/>
        </p:nvCxnSpPr>
        <p:spPr>
          <a:xfrm>
            <a:off x="371475" y="5939570"/>
            <a:ext cx="11449050" cy="0"/>
          </a:xfrm>
          <a:prstGeom prst="line">
            <a:avLst/>
          </a:prstGeom>
          <a:ln w="12700">
            <a:solidFill>
              <a:srgbClr val="104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49379" y="6104596"/>
            <a:ext cx="2424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Узнайте больше о возможностях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ВСК Университета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32406" y="6409518"/>
            <a:ext cx="12843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45FF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  <a:hlinkClick r:id="rId6" action="ppaction://hlinkfile"/>
              </a:rPr>
              <a:t>university.vsk.ru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1045FF"/>
              </a:solidFill>
              <a:effectLst/>
              <a:uLnTx/>
              <a:uFillTx/>
              <a:latin typeface="Montserrat Medium" panose="00000600000000000000" pitchFamily="2" charset="-52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46039" y="6484956"/>
            <a:ext cx="108000" cy="10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809" y="2682311"/>
            <a:ext cx="2095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Зоны экспертизы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-52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48393" y="3066171"/>
            <a:ext cx="2731505" cy="504000"/>
          </a:xfrm>
          <a:prstGeom prst="roundRect">
            <a:avLst/>
          </a:prstGeom>
          <a:solidFill>
            <a:srgbClr val="104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Лидерство и менеджмент</a:t>
            </a: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348393" y="3631534"/>
            <a:ext cx="2731505" cy="504000"/>
          </a:xfrm>
          <a:prstGeom prst="roundRect">
            <a:avLst/>
          </a:prstGeom>
          <a:solidFill>
            <a:srgbClr val="104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Продажи и переговоры</a:t>
            </a: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348393" y="4196897"/>
            <a:ext cx="2731505" cy="504000"/>
          </a:xfrm>
          <a:prstGeom prst="roundRect">
            <a:avLst/>
          </a:prstGeom>
          <a:solidFill>
            <a:srgbClr val="104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Коммуникации и публичные выступления</a:t>
            </a: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348393" y="4762260"/>
            <a:ext cx="2731505" cy="504000"/>
          </a:xfrm>
          <a:prstGeom prst="roundRect">
            <a:avLst/>
          </a:prstGeom>
          <a:solidFill>
            <a:srgbClr val="104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Личная эффективность</a:t>
            </a: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348393" y="5327622"/>
            <a:ext cx="2731505" cy="504000"/>
          </a:xfrm>
          <a:prstGeom prst="roundRect">
            <a:avLst/>
          </a:prstGeom>
          <a:solidFill>
            <a:srgbClr val="104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Изменения и инновации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953715" y="6186215"/>
            <a:ext cx="2573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Подписывайтесь на нас в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Telegram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 и узнавайте новости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ВСК Университета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первыми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173093" y="2682311"/>
            <a:ext cx="1152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Сервисы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-52"/>
              <a:ea typeface="+mn-ea"/>
              <a:cs typeface="+mn-cs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815" y="6013518"/>
            <a:ext cx="792000" cy="792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79" y="5984959"/>
            <a:ext cx="828000" cy="828000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0" b="908"/>
          <a:stretch/>
        </p:blipFill>
        <p:spPr>
          <a:xfrm>
            <a:off x="8444460" y="6029959"/>
            <a:ext cx="615811" cy="61245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0940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Прямая соединительная линия 19"/>
          <p:cNvCxnSpPr/>
          <p:nvPr/>
        </p:nvCxnSpPr>
        <p:spPr>
          <a:xfrm>
            <a:off x="740271" y="711486"/>
            <a:ext cx="1080000" cy="0"/>
          </a:xfrm>
          <a:prstGeom prst="line">
            <a:avLst/>
          </a:prstGeom>
          <a:ln w="38100">
            <a:solidFill>
              <a:srgbClr val="104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33267" y="239375"/>
            <a:ext cx="6361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Montserrat ExtraBold" panose="00000900000000000000" pitchFamily="2" charset="-52"/>
                <a:ea typeface="Segoe UI Black" panose="020B0A02040204020203" pitchFamily="34" charset="0"/>
                <a:cs typeface="Segoe UI" panose="020B0502040204020203" pitchFamily="34" charset="0"/>
              </a:rPr>
              <a:t>Оценка</a:t>
            </a:r>
            <a:r>
              <a:rPr lang="en-US" sz="2400" dirty="0" smtClean="0">
                <a:latin typeface="Montserrat ExtraBold" panose="00000900000000000000" pitchFamily="2" charset="-52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dirty="0" smtClean="0">
                <a:latin typeface="Montserrat ExtraBold" panose="00000900000000000000" pitchFamily="2" charset="-52"/>
                <a:ea typeface="Segoe UI Black" panose="020B0A02040204020203" pitchFamily="34" charset="0"/>
                <a:cs typeface="Segoe UI" panose="020B0502040204020203" pitchFamily="34" charset="0"/>
              </a:rPr>
              <a:t>персонала и </a:t>
            </a:r>
            <a:r>
              <a:rPr lang="en-US" sz="2400" dirty="0" smtClean="0">
                <a:solidFill>
                  <a:srgbClr val="1045FF"/>
                </a:solidFill>
                <a:latin typeface="Montserrat ExtraBold" panose="00000900000000000000" pitchFamily="2" charset="-52"/>
                <a:ea typeface="Segoe UI Black" panose="020B0A02040204020203" pitchFamily="34" charset="0"/>
                <a:cs typeface="Segoe UI" panose="020B0502040204020203" pitchFamily="34" charset="0"/>
              </a:rPr>
              <a:t>HR-</a:t>
            </a:r>
            <a:r>
              <a:rPr lang="ru-RU" sz="2400" dirty="0" smtClean="0">
                <a:solidFill>
                  <a:srgbClr val="1045FF"/>
                </a:solidFill>
                <a:latin typeface="Montserrat ExtraBold" panose="00000900000000000000" pitchFamily="2" charset="-52"/>
                <a:ea typeface="Segoe UI Black" panose="020B0A02040204020203" pitchFamily="34" charset="0"/>
                <a:cs typeface="Segoe UI" panose="020B0502040204020203" pitchFamily="34" charset="0"/>
              </a:rPr>
              <a:t>консалтинг</a:t>
            </a:r>
            <a:endParaRPr lang="ru-RU" sz="2400" dirty="0">
              <a:solidFill>
                <a:srgbClr val="1045FF"/>
              </a:solidFill>
              <a:latin typeface="Montserrat ExtraBold" panose="00000900000000000000" pitchFamily="2" charset="-52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740271" y="2696115"/>
            <a:ext cx="5344006" cy="1560925"/>
          </a:xfrm>
          <a:prstGeom prst="roundRect">
            <a:avLst>
              <a:gd name="adj" fmla="val 21431"/>
            </a:avLst>
          </a:prstGeom>
          <a:solidFill>
            <a:srgbClr val="104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Адаптация сотрудников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1100" dirty="0" smtClean="0">
                <a:solidFill>
                  <a:schemeClr val="bg1"/>
                </a:solidFill>
              </a:rPr>
              <a:t>Поможем эффективно интегрировать сотрудников в рабочую среду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6189182" y="2696115"/>
            <a:ext cx="5344006" cy="1560925"/>
          </a:xfrm>
          <a:prstGeom prst="roundRect">
            <a:avLst>
              <a:gd name="adj" fmla="val 21431"/>
            </a:avLst>
          </a:prstGeom>
          <a:solidFill>
            <a:srgbClr val="104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Планирование карьеры и карьерные треки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1100" dirty="0" smtClean="0">
                <a:solidFill>
                  <a:schemeClr val="bg1"/>
                </a:solidFill>
              </a:rPr>
              <a:t>Поможем управлять карьерным ростом сотрудников, обеспечивая им ясный путь развития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740271" y="4352585"/>
            <a:ext cx="3482367" cy="1706395"/>
          </a:xfrm>
          <a:prstGeom prst="roundRect">
            <a:avLst>
              <a:gd name="adj" fmla="val 21431"/>
            </a:avLst>
          </a:prstGeom>
          <a:solidFill>
            <a:srgbClr val="104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Оптимизация процессов </a:t>
            </a:r>
            <a:r>
              <a:rPr lang="en-US" sz="1600" b="1" dirty="0" smtClean="0">
                <a:solidFill>
                  <a:schemeClr val="bg1"/>
                </a:solidFill>
              </a:rPr>
              <a:t>EJM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ru-RU" sz="1100" dirty="0" smtClean="0">
                <a:solidFill>
                  <a:schemeClr val="bg1"/>
                </a:solidFill>
              </a:rPr>
              <a:t>Поможем сделать путь сотрудника в компании удобнее и результативнее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378110" y="4352584"/>
            <a:ext cx="3552256" cy="1706395"/>
          </a:xfrm>
          <a:prstGeom prst="roundRect">
            <a:avLst>
              <a:gd name="adj" fmla="val 21431"/>
            </a:avLst>
          </a:prstGeom>
          <a:solidFill>
            <a:srgbClr val="104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Повышение эффективности команд </a:t>
            </a:r>
            <a:r>
              <a:rPr lang="en-US" sz="1600" b="1" dirty="0" smtClean="0">
                <a:solidFill>
                  <a:schemeClr val="bg1"/>
                </a:solidFill>
              </a:rPr>
              <a:t>(KPI </a:t>
            </a:r>
            <a:r>
              <a:rPr lang="ru-RU" sz="1600" b="1" dirty="0" smtClean="0">
                <a:solidFill>
                  <a:schemeClr val="bg1"/>
                </a:solidFill>
              </a:rPr>
              <a:t>и </a:t>
            </a:r>
            <a:r>
              <a:rPr lang="en-US" sz="1600" b="1" dirty="0" smtClean="0">
                <a:solidFill>
                  <a:schemeClr val="bg1"/>
                </a:solidFill>
              </a:rPr>
              <a:t>OKR)</a:t>
            </a:r>
            <a:endParaRPr lang="ru-RU" sz="1600" b="1" dirty="0" smtClean="0">
              <a:solidFill>
                <a:schemeClr val="bg1"/>
              </a:solidFill>
            </a:endParaRPr>
          </a:p>
          <a:p>
            <a:r>
              <a:rPr lang="ru-RU" sz="1100" dirty="0" smtClean="0">
                <a:solidFill>
                  <a:schemeClr val="bg1"/>
                </a:solidFill>
              </a:rPr>
              <a:t>Поможем внедрить результативные системы целеполагания и управления эффективностью деятельности сотрудников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8050821" y="4352584"/>
            <a:ext cx="3482367" cy="1706395"/>
          </a:xfrm>
          <a:prstGeom prst="roundRect">
            <a:avLst>
              <a:gd name="adj" fmla="val 21431"/>
            </a:avLst>
          </a:prstGeom>
          <a:solidFill>
            <a:srgbClr val="104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Образовательные проекты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100" dirty="0" smtClean="0">
                <a:solidFill>
                  <a:schemeClr val="bg1"/>
                </a:solidFill>
              </a:rPr>
              <a:t>Разработаем и проведём образовательные проекты для ваших команд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740271" y="883920"/>
            <a:ext cx="3482367" cy="1635760"/>
          </a:xfrm>
          <a:prstGeom prst="roundRect">
            <a:avLst>
              <a:gd name="adj" fmla="val 214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Разработка моделей компетенций</a:t>
            </a:r>
          </a:p>
          <a:p>
            <a:r>
              <a:rPr lang="ru-RU" sz="1100" dirty="0" smtClean="0">
                <a:solidFill>
                  <a:schemeClr val="tx1"/>
                </a:solidFill>
              </a:rPr>
              <a:t>Заложим основу для системного обучения и развития персонала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378110" y="883919"/>
            <a:ext cx="3552256" cy="1635760"/>
          </a:xfrm>
          <a:prstGeom prst="roundRect">
            <a:avLst>
              <a:gd name="adj" fmla="val 214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Оценка компетенций</a:t>
            </a:r>
            <a:r>
              <a:rPr lang="ru-RU" sz="1600" dirty="0" smtClean="0">
                <a:solidFill>
                  <a:schemeClr val="tx1"/>
                </a:solidFill>
              </a:rPr>
              <a:t/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100" dirty="0" smtClean="0">
                <a:solidFill>
                  <a:schemeClr val="tx1"/>
                </a:solidFill>
              </a:rPr>
              <a:t>Поможем наладить оценку персонала в разных форматах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8050821" y="883919"/>
            <a:ext cx="3482367" cy="1635760"/>
          </a:xfrm>
          <a:prstGeom prst="roundRect">
            <a:avLst>
              <a:gd name="adj" fmla="val 214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Составление индивидуальных планов развития (ИПР)</a:t>
            </a:r>
            <a:r>
              <a:rPr lang="ru-RU" sz="1000" dirty="0" smtClean="0">
                <a:solidFill>
                  <a:schemeClr val="tx1"/>
                </a:solidFill>
              </a:rPr>
              <a:t/>
            </a:r>
            <a:br>
              <a:rPr lang="ru-RU" sz="1000" dirty="0" smtClean="0">
                <a:solidFill>
                  <a:schemeClr val="tx1"/>
                </a:solidFill>
              </a:rPr>
            </a:br>
            <a:r>
              <a:rPr lang="ru-RU" sz="1000" dirty="0" smtClean="0">
                <a:solidFill>
                  <a:schemeClr val="tx1"/>
                </a:solidFill>
              </a:rPr>
              <a:t>Повысим вовлеченность и эффективность сотрудников через персонализацию и непрерывность обучения</a:t>
            </a:r>
            <a:endParaRPr lang="ru-RU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881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014984" y="949234"/>
            <a:ext cx="10378440" cy="5129449"/>
          </a:xfrm>
          <a:prstGeom prst="roundRect">
            <a:avLst/>
          </a:prstGeom>
          <a:solidFill>
            <a:srgbClr val="104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23888" y="768639"/>
            <a:ext cx="1080000" cy="0"/>
          </a:xfrm>
          <a:prstGeom prst="line">
            <a:avLst/>
          </a:prstGeom>
          <a:ln w="38100">
            <a:solidFill>
              <a:srgbClr val="104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6884" y="296528"/>
            <a:ext cx="892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tserrat ExtraBold" panose="00000900000000000000" pitchFamily="2" charset="-52"/>
                <a:ea typeface="Segoe UI Black" panose="020B0A02040204020203" pitchFamily="34" charset="0"/>
                <a:cs typeface="Segoe UI" panose="020B0502040204020203" pitchFamily="34" charset="0"/>
              </a:rPr>
              <a:t>Еще больше программ на сайте ВСК Университета</a:t>
            </a:r>
            <a:endParaRPr lang="ru-RU" sz="2400" b="1" dirty="0">
              <a:latin typeface="Montserrat ExtraBold" panose="00000900000000000000" pitchFamily="2" charset="-52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91066" y="2860240"/>
            <a:ext cx="2898945" cy="2677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Freeform 2"/>
          <p:cNvSpPr/>
          <p:nvPr/>
        </p:nvSpPr>
        <p:spPr>
          <a:xfrm>
            <a:off x="2295876" y="3025427"/>
            <a:ext cx="2451139" cy="2389456"/>
          </a:xfrm>
          <a:custGeom>
            <a:avLst/>
            <a:gdLst/>
            <a:ahLst/>
            <a:cxnLst/>
            <a:rect l="l" t="t" r="r" b="b"/>
            <a:pathLst>
              <a:path w="4596186" h="4596186">
                <a:moveTo>
                  <a:pt x="0" y="0"/>
                </a:moveTo>
                <a:lnTo>
                  <a:pt x="4596186" y="0"/>
                </a:lnTo>
                <a:lnTo>
                  <a:pt x="4596186" y="4596186"/>
                </a:lnTo>
                <a:lnTo>
                  <a:pt x="0" y="45961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0"/>
          <p:cNvSpPr txBox="1"/>
          <p:nvPr/>
        </p:nvSpPr>
        <p:spPr>
          <a:xfrm>
            <a:off x="1703888" y="1694761"/>
            <a:ext cx="373032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Переходите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на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сайт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чтобы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узнать</a:t>
            </a:r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больше</a:t>
            </a:r>
            <a:r>
              <a:rPr lang="en-US" sz="1600" dirty="0" smtClean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о </a:t>
            </a:r>
            <a:r>
              <a:rPr lang="en-US" sz="1600" dirty="0" err="1" smtClean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возможностях</a:t>
            </a:r>
            <a:endParaRPr lang="ru-RU" sz="1600" dirty="0">
              <a:solidFill>
                <a:schemeClr val="bg1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ВСК </a:t>
            </a:r>
            <a:r>
              <a:rPr lang="en-US" sz="1600" dirty="0" err="1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Университета</a:t>
            </a:r>
            <a:endParaRPr lang="en-US" sz="1600" dirty="0">
              <a:solidFill>
                <a:schemeClr val="bg1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</p:txBody>
      </p:sp>
      <p:sp>
        <p:nvSpPr>
          <p:cNvPr id="12" name="TextBox 5"/>
          <p:cNvSpPr txBox="1"/>
          <p:nvPr/>
        </p:nvSpPr>
        <p:spPr>
          <a:xfrm>
            <a:off x="6742434" y="1694761"/>
            <a:ext cx="374708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Подписывайтесь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на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телеграм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канал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чтобы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узнавать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актуальные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новости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 и </a:t>
            </a:r>
            <a:r>
              <a:rPr lang="en-US" sz="1600" dirty="0" err="1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получать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полезные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статьи</a:t>
            </a:r>
            <a:endParaRPr lang="en-US" sz="1600" dirty="0">
              <a:solidFill>
                <a:schemeClr val="bg1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166505" y="2860240"/>
            <a:ext cx="2898945" cy="2677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image1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06070" y="3154026"/>
            <a:ext cx="2219813" cy="208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2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Прямая соединительная линия 19"/>
          <p:cNvCxnSpPr/>
          <p:nvPr/>
        </p:nvCxnSpPr>
        <p:spPr>
          <a:xfrm flipH="1">
            <a:off x="4165485" y="3246013"/>
            <a:ext cx="1422285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4439523" y="3251654"/>
            <a:ext cx="1070561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378292" y="2810257"/>
            <a:ext cx="1173202" cy="263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Montserrat" panose="00000500000000000000" pitchFamily="2" charset="-52"/>
              </a:rPr>
              <a:t>Изменения </a:t>
            </a:r>
            <a:r>
              <a:rPr lang="en-US" sz="1000" dirty="0">
                <a:latin typeface="Montserrat" panose="00000500000000000000" pitchFamily="2" charset="-52"/>
              </a:rPr>
              <a:t/>
            </a:r>
            <a:br>
              <a:rPr lang="en-US" sz="1000" dirty="0">
                <a:latin typeface="Montserrat" panose="00000500000000000000" pitchFamily="2" charset="-52"/>
              </a:rPr>
            </a:br>
            <a:r>
              <a:rPr lang="ru-RU" sz="1000" dirty="0">
                <a:latin typeface="Montserrat" panose="00000500000000000000" pitchFamily="2" charset="-52"/>
              </a:rPr>
              <a:t>и инновации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4168144" y="2301815"/>
            <a:ext cx="0" cy="17771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623888" y="2480524"/>
            <a:ext cx="354159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800" dirty="0">
                <a:solidFill>
                  <a:srgbClr val="7030A0"/>
                </a:solidFill>
                <a:latin typeface="Montserrat" panose="00000500000000000000" pitchFamily="2" charset="-52"/>
              </a:rPr>
              <a:t>Анализ проблем и выработка </a:t>
            </a:r>
            <a:r>
              <a:rPr lang="ru-RU" sz="800" dirty="0" smtClean="0">
                <a:solidFill>
                  <a:srgbClr val="7030A0"/>
                </a:solidFill>
                <a:latin typeface="Montserrat" panose="00000500000000000000" pitchFamily="2" charset="-52"/>
              </a:rPr>
              <a:t>решений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(Т+СО)</a:t>
            </a:r>
            <a:r>
              <a:rPr lang="ru-RU" sz="800" dirty="0" smtClean="0">
                <a:solidFill>
                  <a:srgbClr val="7030A0"/>
                </a:solidFill>
                <a:latin typeface="Montserrat" panose="00000500000000000000" pitchFamily="2" charset="-52"/>
              </a:rPr>
              <a:t> </a:t>
            </a:r>
            <a:endParaRPr lang="ru-RU" sz="800" dirty="0">
              <a:solidFill>
                <a:srgbClr val="7030A0"/>
              </a:solidFill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solidFill>
                  <a:srgbClr val="000000"/>
                </a:solidFill>
                <a:latin typeface="Montserrat" panose="00000500000000000000" pitchFamily="2" charset="-52"/>
              </a:rPr>
              <a:t>Быстрые </a:t>
            </a:r>
            <a:r>
              <a:rPr lang="ru-RU" sz="8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совещания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(Т+СО)</a:t>
            </a:r>
            <a:r>
              <a:rPr lang="ru-RU" sz="8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endParaRPr lang="ru-RU" sz="800" dirty="0">
              <a:solidFill>
                <a:srgbClr val="000000"/>
              </a:solidFill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solidFill>
                  <a:srgbClr val="7030A0"/>
                </a:solidFill>
                <a:latin typeface="Montserrat" panose="00000500000000000000" pitchFamily="2" charset="-52"/>
              </a:rPr>
              <a:t>Гибкие </a:t>
            </a:r>
            <a:r>
              <a:rPr lang="ru-RU" sz="800" dirty="0" smtClean="0">
                <a:solidFill>
                  <a:srgbClr val="7030A0"/>
                </a:solidFill>
                <a:latin typeface="Montserrat" panose="00000500000000000000" pitchFamily="2" charset="-52"/>
              </a:rPr>
              <a:t>методологии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(Т+СО)</a:t>
            </a:r>
            <a:r>
              <a:rPr lang="ru-RU" sz="800" dirty="0" smtClean="0">
                <a:solidFill>
                  <a:srgbClr val="7030A0"/>
                </a:solidFill>
                <a:latin typeface="Montserrat" panose="00000500000000000000" pitchFamily="2" charset="-52"/>
              </a:rPr>
              <a:t> </a:t>
            </a:r>
            <a:endParaRPr lang="ru-RU" sz="800" dirty="0">
              <a:solidFill>
                <a:srgbClr val="7030A0"/>
              </a:solidFill>
              <a:latin typeface="Montserrat" panose="00000500000000000000" pitchFamily="2" charset="-52"/>
            </a:endParaRPr>
          </a:p>
          <a:p>
            <a:pPr algn="r"/>
            <a:r>
              <a:rPr lang="ru-RU" sz="8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Дизайн-мышление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(Т+СО)</a:t>
            </a:r>
            <a:r>
              <a:rPr lang="ru-RU" sz="8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endParaRPr lang="ru-RU" sz="800" dirty="0">
              <a:solidFill>
                <a:srgbClr val="000000"/>
              </a:solidFill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solidFill>
                  <a:srgbClr val="7030A0"/>
                </a:solidFill>
                <a:latin typeface="Montserrat" panose="00000500000000000000" pitchFamily="2" charset="-52"/>
              </a:rPr>
              <a:t>Как раскрыть ценность </a:t>
            </a:r>
            <a:r>
              <a:rPr lang="ru-RU" sz="800" dirty="0" smtClean="0">
                <a:solidFill>
                  <a:srgbClr val="7030A0"/>
                </a:solidFill>
                <a:latin typeface="Montserrat" panose="00000500000000000000" pitchFamily="2" charset="-52"/>
              </a:rPr>
              <a:t>данных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(Т+СО)</a:t>
            </a:r>
            <a:r>
              <a:rPr lang="ru-RU" sz="800" dirty="0" smtClean="0">
                <a:solidFill>
                  <a:srgbClr val="7030A0"/>
                </a:solidFill>
                <a:latin typeface="Montserrat" panose="00000500000000000000" pitchFamily="2" charset="-52"/>
              </a:rPr>
              <a:t> </a:t>
            </a:r>
            <a:r>
              <a:rPr lang="ru-RU" sz="8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endParaRPr lang="ru-RU" sz="800" dirty="0">
              <a:solidFill>
                <a:srgbClr val="000000"/>
              </a:solidFill>
              <a:latin typeface="Montserrat" panose="00000500000000000000" pitchFamily="2" charset="-52"/>
            </a:endParaRPr>
          </a:p>
          <a:p>
            <a:pPr algn="r"/>
            <a:r>
              <a:rPr lang="ru-RU" sz="800" dirty="0" smtClean="0">
                <a:latin typeface="Montserrat" panose="00000500000000000000" pitchFamily="2" charset="-52"/>
              </a:rPr>
              <a:t>Поиск </a:t>
            </a:r>
            <a:r>
              <a:rPr lang="ru-RU" sz="800" dirty="0">
                <a:latin typeface="Montserrat" panose="00000500000000000000" pitchFamily="2" charset="-52"/>
              </a:rPr>
              <a:t>совместных решений в сложных </a:t>
            </a:r>
            <a:r>
              <a:rPr lang="ru-RU" sz="800" dirty="0" smtClean="0">
                <a:latin typeface="Montserrat" panose="00000500000000000000" pitchFamily="2" charset="-52"/>
              </a:rPr>
              <a:t>ситуациях</a:t>
            </a:r>
            <a:r>
              <a:rPr lang="ru-RU" sz="800" dirty="0" smtClean="0">
                <a:solidFill>
                  <a:srgbClr val="7030A0"/>
                </a:solidFill>
                <a:latin typeface="Montserrat" panose="00000500000000000000" pitchFamily="2" charset="-52"/>
              </a:rPr>
              <a:t>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(Т+СО)</a:t>
            </a:r>
            <a:r>
              <a:rPr lang="ru-RU" sz="800" dirty="0" smtClean="0">
                <a:solidFill>
                  <a:srgbClr val="7030A0"/>
                </a:solidFill>
                <a:latin typeface="Montserrat" panose="00000500000000000000" pitchFamily="2" charset="-52"/>
              </a:rPr>
              <a:t> </a:t>
            </a:r>
            <a:endParaRPr lang="ru-RU" sz="800" dirty="0">
              <a:solidFill>
                <a:srgbClr val="7030A0"/>
              </a:solidFill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solidFill>
                  <a:srgbClr val="7030A0"/>
                </a:solidFill>
                <a:latin typeface="Montserrat" panose="00000500000000000000" pitchFamily="2" charset="-52"/>
              </a:rPr>
              <a:t>Принятие решений в </a:t>
            </a:r>
            <a:r>
              <a:rPr lang="ru-RU" sz="800" dirty="0" smtClean="0">
                <a:solidFill>
                  <a:srgbClr val="7030A0"/>
                </a:solidFill>
                <a:latin typeface="Montserrat" panose="00000500000000000000" pitchFamily="2" charset="-52"/>
              </a:rPr>
              <a:t>условиях  неопределенности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(Т+СО)</a:t>
            </a:r>
            <a:endParaRPr lang="ru-RU" sz="800" dirty="0">
              <a:solidFill>
                <a:srgbClr val="000000"/>
              </a:solidFill>
              <a:latin typeface="Montserrat" panose="00000500000000000000" pitchFamily="2" charset="-52"/>
            </a:endParaRPr>
          </a:p>
          <a:p>
            <a:pPr algn="r"/>
            <a:r>
              <a:rPr lang="ru-RU" sz="800" dirty="0" smtClean="0">
                <a:latin typeface="Montserrat" panose="00000500000000000000" pitchFamily="2" charset="-52"/>
              </a:rPr>
              <a:t>Системное мышление</a:t>
            </a:r>
            <a:r>
              <a:rPr lang="ru-RU" sz="800" dirty="0" smtClean="0">
                <a:solidFill>
                  <a:srgbClr val="7030A0"/>
                </a:solidFill>
                <a:latin typeface="Montserrat" panose="00000500000000000000" pitchFamily="2" charset="-52"/>
              </a:rPr>
              <a:t>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(Т+СО)</a:t>
            </a:r>
            <a:r>
              <a:rPr lang="ru-RU" sz="800" dirty="0" smtClean="0">
                <a:solidFill>
                  <a:srgbClr val="7030A0"/>
                </a:solidFill>
                <a:latin typeface="Montserrat" panose="00000500000000000000" pitchFamily="2" charset="-52"/>
              </a:rPr>
              <a:t>  </a:t>
            </a:r>
            <a:endParaRPr lang="ru-RU" sz="800" dirty="0">
              <a:solidFill>
                <a:srgbClr val="7030A0"/>
              </a:solidFill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solidFill>
                  <a:srgbClr val="7030A0"/>
                </a:solidFill>
                <a:latin typeface="Montserrat" panose="00000500000000000000" pitchFamily="2" charset="-52"/>
              </a:rPr>
              <a:t>Стратегическое </a:t>
            </a:r>
            <a:r>
              <a:rPr lang="ru-RU" sz="800" dirty="0" smtClean="0">
                <a:solidFill>
                  <a:srgbClr val="7030A0"/>
                </a:solidFill>
                <a:latin typeface="Montserrat" panose="00000500000000000000" pitchFamily="2" charset="-52"/>
              </a:rPr>
              <a:t>мышление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(Т+СО)</a:t>
            </a:r>
            <a:r>
              <a:rPr lang="ru-RU" sz="8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endParaRPr lang="ru-RU" sz="800" dirty="0">
              <a:solidFill>
                <a:srgbClr val="000000"/>
              </a:solidFill>
              <a:latin typeface="Montserrat" panose="00000500000000000000" pitchFamily="2" charset="-52"/>
            </a:endParaRPr>
          </a:p>
          <a:p>
            <a:pPr algn="r"/>
            <a:r>
              <a:rPr lang="ru-RU" sz="800" dirty="0" err="1">
                <a:latin typeface="Montserrat" panose="00000500000000000000" pitchFamily="2" charset="-52"/>
              </a:rPr>
              <a:t>Трендспоттинг</a:t>
            </a:r>
            <a:r>
              <a:rPr lang="ru-RU" sz="800" dirty="0">
                <a:latin typeface="Montserrat" panose="00000500000000000000" pitchFamily="2" charset="-52"/>
              </a:rPr>
              <a:t>: Идентификация новых трендов в </a:t>
            </a:r>
            <a:r>
              <a:rPr lang="ru-RU" sz="800" dirty="0" smtClean="0">
                <a:latin typeface="Montserrat" panose="00000500000000000000" pitchFamily="2" charset="-52"/>
              </a:rPr>
              <a:t>бизнесе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(Т+СО)</a:t>
            </a:r>
            <a:r>
              <a:rPr lang="ru-RU" sz="800" dirty="0" smtClean="0">
                <a:solidFill>
                  <a:srgbClr val="7030A0"/>
                </a:solidFill>
                <a:latin typeface="Montserrat" panose="00000500000000000000" pitchFamily="2" charset="-52"/>
              </a:rPr>
              <a:t> </a:t>
            </a:r>
            <a:endParaRPr lang="ru-RU" sz="800" dirty="0">
              <a:solidFill>
                <a:srgbClr val="7030A0"/>
              </a:solidFill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solidFill>
                  <a:srgbClr val="7030A0"/>
                </a:solidFill>
                <a:latin typeface="Montserrat" panose="00000500000000000000" pitchFamily="2" charset="-52"/>
              </a:rPr>
              <a:t>Управление </a:t>
            </a:r>
            <a:r>
              <a:rPr lang="ru-RU" sz="800" dirty="0" smtClean="0">
                <a:solidFill>
                  <a:srgbClr val="7030A0"/>
                </a:solidFill>
                <a:latin typeface="Montserrat" panose="00000500000000000000" pitchFamily="2" charset="-52"/>
              </a:rPr>
              <a:t>изменениями</a:t>
            </a:r>
            <a:r>
              <a:rPr lang="ru-RU" sz="800" b="1" dirty="0">
                <a:solidFill>
                  <a:srgbClr val="7030A0"/>
                </a:solidFill>
                <a:latin typeface="Montserrat" panose="00000500000000000000" pitchFamily="2" charset="-52"/>
              </a:rPr>
              <a:t>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(Т+СО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)</a:t>
            </a:r>
            <a:r>
              <a:rPr lang="ru-RU" sz="8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  </a:t>
            </a:r>
            <a:endParaRPr lang="ru-RU" sz="800" dirty="0">
              <a:solidFill>
                <a:srgbClr val="000000"/>
              </a:solidFill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latin typeface="Montserrat" panose="00000500000000000000" pitchFamily="2" charset="-52"/>
              </a:rPr>
              <a:t>Управление </a:t>
            </a:r>
            <a:r>
              <a:rPr lang="ru-RU" sz="800" dirty="0" smtClean="0">
                <a:latin typeface="Montserrat" panose="00000500000000000000" pitchFamily="2" charset="-52"/>
              </a:rPr>
              <a:t>инновациями</a:t>
            </a:r>
            <a:r>
              <a:rPr lang="ru-RU" sz="800" b="1" dirty="0">
                <a:latin typeface="Montserrat" panose="00000500000000000000" pitchFamily="2" charset="-52"/>
              </a:rPr>
              <a:t>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(Т+СО)</a:t>
            </a:r>
            <a:r>
              <a:rPr lang="ru-RU" sz="800" dirty="0" smtClean="0">
                <a:solidFill>
                  <a:srgbClr val="7030A0"/>
                </a:solidFill>
                <a:latin typeface="Montserrat" panose="00000500000000000000" pitchFamily="2" charset="-52"/>
              </a:rPr>
              <a:t> </a:t>
            </a:r>
            <a:endParaRPr lang="ru-RU" sz="800" dirty="0">
              <a:solidFill>
                <a:srgbClr val="7030A0"/>
              </a:solidFill>
              <a:latin typeface="Montserrat" panose="00000500000000000000" pitchFamily="2" charset="-52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6537302" y="1486368"/>
            <a:ext cx="0" cy="12367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4952824" y="1486368"/>
            <a:ext cx="15844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5152714" y="1487830"/>
            <a:ext cx="107056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096250" y="1044472"/>
            <a:ext cx="1173202" cy="263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Montserrat" panose="00000500000000000000" pitchFamily="2" charset="-52"/>
              </a:rPr>
              <a:t>Продажи</a:t>
            </a:r>
          </a:p>
          <a:p>
            <a:r>
              <a:rPr lang="ru-RU" sz="1000" dirty="0">
                <a:latin typeface="Montserrat" panose="00000500000000000000" pitchFamily="2" charset="-52"/>
              </a:rPr>
              <a:t>и переговоры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86642" y="172291"/>
            <a:ext cx="4241277" cy="222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800" dirty="0" err="1" smtClean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-52"/>
              </a:rPr>
              <a:t>Дебат</a:t>
            </a:r>
            <a:r>
              <a:rPr lang="ru-RU" sz="800" dirty="0" smtClean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-52"/>
              </a:rPr>
              <a:t>-клуб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(К)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-52"/>
            </a:endParaRPr>
          </a:p>
          <a:p>
            <a:pPr algn="r"/>
            <a:r>
              <a:rPr lang="ru-RU" sz="800" dirty="0" smtClean="0">
                <a:latin typeface="Montserrat" panose="00000500000000000000" pitchFamily="2" charset="-52"/>
              </a:rPr>
              <a:t>Чемпионат </a:t>
            </a:r>
            <a:r>
              <a:rPr lang="ru-RU" sz="800" dirty="0">
                <a:latin typeface="Montserrat" panose="00000500000000000000" pitchFamily="2" charset="-52"/>
              </a:rPr>
              <a:t>по </a:t>
            </a:r>
            <a:r>
              <a:rPr lang="ru-RU" sz="800" dirty="0" smtClean="0">
                <a:latin typeface="Montserrat" panose="00000500000000000000" pitchFamily="2" charset="-52"/>
              </a:rPr>
              <a:t>переговорам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(К) 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-52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4952823" y="234245"/>
            <a:ext cx="0" cy="17490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6087653" y="3460507"/>
            <a:ext cx="0" cy="19060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4549223" y="5355315"/>
            <a:ext cx="153843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4709074" y="5356776"/>
            <a:ext cx="1286155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648365" y="4776144"/>
            <a:ext cx="1439288" cy="364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Montserrat" panose="00000500000000000000" pitchFamily="2" charset="-52"/>
              </a:rPr>
              <a:t>Коммуникации </a:t>
            </a:r>
            <a:r>
              <a:rPr lang="en-US" sz="1000" dirty="0">
                <a:latin typeface="Montserrat" panose="00000500000000000000" pitchFamily="2" charset="-52"/>
              </a:rPr>
              <a:t/>
            </a:r>
            <a:br>
              <a:rPr lang="en-US" sz="1000" dirty="0">
                <a:latin typeface="Montserrat" panose="00000500000000000000" pitchFamily="2" charset="-52"/>
              </a:rPr>
            </a:br>
            <a:r>
              <a:rPr lang="ru-RU" sz="1000" dirty="0">
                <a:latin typeface="Montserrat" panose="00000500000000000000" pitchFamily="2" charset="-52"/>
              </a:rPr>
              <a:t>и публичные выступления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4549222" y="4297172"/>
            <a:ext cx="0" cy="203046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173620" y="4223462"/>
            <a:ext cx="435764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800" dirty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-52"/>
              </a:rPr>
              <a:t>Алхимия отношений и управление негативными </a:t>
            </a:r>
            <a:r>
              <a:rPr lang="ru-RU" sz="800" dirty="0" smtClean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-52"/>
              </a:rPr>
              <a:t>эмоциями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(Т+СО)</a:t>
            </a:r>
            <a:r>
              <a:rPr lang="ru-RU" sz="800" dirty="0" smtClean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-52"/>
              </a:rPr>
              <a:t>  </a:t>
            </a:r>
            <a:endParaRPr lang="en-US" sz="800" dirty="0">
              <a:solidFill>
                <a:schemeClr val="accent4">
                  <a:lumMod val="75000"/>
                </a:schemeClr>
              </a:solidFill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latin typeface="Montserrat" panose="00000500000000000000" pitchFamily="2" charset="-52"/>
              </a:rPr>
              <a:t>Вовлечение </a:t>
            </a:r>
            <a:r>
              <a:rPr lang="ru-RU" sz="800" dirty="0" smtClean="0">
                <a:latin typeface="Montserrat" panose="00000500000000000000" pitchFamily="2" charset="-52"/>
              </a:rPr>
              <a:t>аудитории </a:t>
            </a:r>
            <a:r>
              <a:rPr lang="ru-RU" sz="800" b="1" dirty="0" smtClean="0">
                <a:solidFill>
                  <a:srgbClr val="1F4E79"/>
                </a:solidFill>
                <a:latin typeface="Montserrat" panose="00000500000000000000" pitchFamily="2" charset="-52"/>
              </a:rPr>
              <a:t>(СО) </a:t>
            </a:r>
            <a:endParaRPr lang="en-US" sz="800" b="1" dirty="0">
              <a:solidFill>
                <a:srgbClr val="1F4E79"/>
              </a:solidFill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-52"/>
              </a:rPr>
              <a:t>Деловое письмо: Ясно и </a:t>
            </a:r>
            <a:r>
              <a:rPr lang="ru-RU" sz="800" dirty="0" smtClean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-52"/>
              </a:rPr>
              <a:t>грамотно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(Т)</a:t>
            </a:r>
          </a:p>
          <a:p>
            <a:pPr algn="r"/>
            <a:r>
              <a:rPr lang="ru-RU" sz="800" dirty="0" smtClean="0">
                <a:latin typeface="Montserrat" panose="00000500000000000000" pitchFamily="2" charset="-52"/>
              </a:rPr>
              <a:t>Искусство впечатлять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Т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)</a:t>
            </a:r>
            <a:r>
              <a:rPr lang="ru-RU" sz="800" dirty="0" smtClean="0">
                <a:latin typeface="Montserrat" panose="00000500000000000000" pitchFamily="2" charset="-52"/>
              </a:rPr>
              <a:t> </a:t>
            </a:r>
            <a:endParaRPr lang="ru-RU" sz="800" dirty="0"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-52"/>
              </a:rPr>
              <a:t>Как подготовиться к выступлению на </a:t>
            </a:r>
            <a:r>
              <a:rPr lang="ru-RU" sz="800" dirty="0" smtClean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-52"/>
              </a:rPr>
              <a:t>совещании </a:t>
            </a:r>
            <a:r>
              <a:rPr lang="ru-RU" sz="800" b="1" dirty="0">
                <a:solidFill>
                  <a:srgbClr val="1F4E79"/>
                </a:solidFill>
                <a:latin typeface="Montserrat" panose="00000500000000000000" pitchFamily="2" charset="-52"/>
              </a:rPr>
              <a:t>(СО)</a:t>
            </a:r>
            <a:r>
              <a:rPr lang="ru-RU" sz="800" dirty="0" smtClean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-52"/>
              </a:rPr>
              <a:t> </a:t>
            </a:r>
            <a:endParaRPr lang="ru-RU" sz="800" dirty="0">
              <a:solidFill>
                <a:schemeClr val="accent4">
                  <a:lumMod val="75000"/>
                </a:schemeClr>
              </a:solidFill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latin typeface="Montserrat" panose="00000500000000000000" pitchFamily="2" charset="-52"/>
              </a:rPr>
              <a:t>Навыки активного </a:t>
            </a:r>
            <a:r>
              <a:rPr lang="ru-RU" sz="800" dirty="0" smtClean="0">
                <a:latin typeface="Montserrat" panose="00000500000000000000" pitchFamily="2" charset="-52"/>
              </a:rPr>
              <a:t>слушания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(Т+СО)</a:t>
            </a:r>
            <a:r>
              <a:rPr lang="ru-RU" sz="800" dirty="0" smtClean="0">
                <a:latin typeface="Montserrat" panose="00000500000000000000" pitchFamily="2" charset="-52"/>
              </a:rPr>
              <a:t> </a:t>
            </a:r>
            <a:endParaRPr lang="ru-RU" sz="800" dirty="0"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-52"/>
              </a:rPr>
              <a:t>Навыки публичного </a:t>
            </a:r>
            <a:r>
              <a:rPr lang="ru-RU" sz="800" dirty="0" smtClean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-52"/>
              </a:rPr>
              <a:t>выступления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Т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)</a:t>
            </a:r>
            <a:r>
              <a:rPr lang="ru-RU" sz="800" dirty="0" smtClean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-52"/>
              </a:rPr>
              <a:t> </a:t>
            </a:r>
            <a:endParaRPr lang="ru-RU" sz="800" dirty="0">
              <a:solidFill>
                <a:schemeClr val="accent4">
                  <a:lumMod val="75000"/>
                </a:schemeClr>
              </a:solidFill>
              <a:latin typeface="Montserrat" panose="00000500000000000000" pitchFamily="2" charset="-52"/>
            </a:endParaRPr>
          </a:p>
          <a:p>
            <a:pPr algn="r"/>
            <a:r>
              <a:rPr lang="ru-RU" sz="800" dirty="0" err="1">
                <a:latin typeface="Montserrat" panose="00000500000000000000" pitchFamily="2" charset="-52"/>
              </a:rPr>
              <a:t>Нетворкинг</a:t>
            </a:r>
            <a:r>
              <a:rPr lang="ru-RU" sz="800" dirty="0">
                <a:latin typeface="Montserrat" panose="00000500000000000000" pitchFamily="2" charset="-52"/>
              </a:rPr>
              <a:t> на </a:t>
            </a:r>
            <a:r>
              <a:rPr lang="ru-RU" sz="800" dirty="0" smtClean="0">
                <a:latin typeface="Montserrat" panose="00000500000000000000" pitchFamily="2" charset="-52"/>
              </a:rPr>
              <a:t>бизнес-мероприятиях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(Т)</a:t>
            </a:r>
            <a:r>
              <a:rPr lang="ru-RU" sz="800" dirty="0" smtClean="0">
                <a:latin typeface="Montserrat" panose="00000500000000000000" pitchFamily="2" charset="-52"/>
              </a:rPr>
              <a:t> </a:t>
            </a:r>
            <a:endParaRPr lang="ru-RU" sz="800" dirty="0"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-52"/>
              </a:rPr>
              <a:t>Подготовка информации для </a:t>
            </a:r>
            <a:r>
              <a:rPr lang="ru-RU" sz="800" dirty="0" smtClean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-52"/>
              </a:rPr>
              <a:t>совещания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 (Т)</a:t>
            </a:r>
            <a:r>
              <a:rPr lang="ru-RU" sz="800" dirty="0" smtClean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-52"/>
              </a:rPr>
              <a:t> </a:t>
            </a:r>
            <a:endParaRPr lang="ru-RU" sz="800" dirty="0">
              <a:solidFill>
                <a:schemeClr val="accent4">
                  <a:lumMod val="75000"/>
                </a:schemeClr>
              </a:solidFill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latin typeface="Montserrat" panose="00000500000000000000" pitchFamily="2" charset="-52"/>
              </a:rPr>
              <a:t>Подготовка слайдов и отчетов для </a:t>
            </a:r>
            <a:r>
              <a:rPr lang="ru-RU" sz="800" dirty="0" smtClean="0">
                <a:latin typeface="Montserrat" panose="00000500000000000000" pitchFamily="2" charset="-52"/>
              </a:rPr>
              <a:t>руководителя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 (Т+СО)</a:t>
            </a:r>
            <a:r>
              <a:rPr lang="ru-RU" sz="800" dirty="0" smtClean="0">
                <a:latin typeface="Montserrat" panose="00000500000000000000" pitchFamily="2" charset="-52"/>
              </a:rPr>
              <a:t> </a:t>
            </a:r>
            <a:endParaRPr lang="ru-RU" sz="800" dirty="0"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-52"/>
              </a:rPr>
              <a:t>Проведение эффективного </a:t>
            </a:r>
            <a:r>
              <a:rPr lang="ru-RU" sz="800" dirty="0" smtClean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-52"/>
              </a:rPr>
              <a:t>собеседования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(Т)</a:t>
            </a:r>
            <a:r>
              <a:rPr lang="ru-RU" sz="800" dirty="0" smtClean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-52"/>
              </a:rPr>
              <a:t>  </a:t>
            </a:r>
            <a:endParaRPr lang="ru-RU" sz="800" dirty="0">
              <a:solidFill>
                <a:schemeClr val="accent4">
                  <a:lumMod val="75000"/>
                </a:schemeClr>
              </a:solidFill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latin typeface="Montserrat" panose="00000500000000000000" pitchFamily="2" charset="-52"/>
              </a:rPr>
              <a:t>Проведения презентации / совещания в </a:t>
            </a:r>
            <a:r>
              <a:rPr lang="ru-RU" sz="800" dirty="0" smtClean="0">
                <a:latin typeface="Montserrat" panose="00000500000000000000" pitchFamily="2" charset="-52"/>
              </a:rPr>
              <a:t>онлайн-формате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(Т+СО)</a:t>
            </a:r>
            <a:r>
              <a:rPr lang="ru-RU" sz="800" dirty="0" smtClean="0">
                <a:latin typeface="Montserrat" panose="00000500000000000000" pitchFamily="2" charset="-52"/>
              </a:rPr>
              <a:t>  </a:t>
            </a:r>
            <a:endParaRPr lang="ru-RU" sz="800" dirty="0"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-52"/>
              </a:rPr>
              <a:t>Развитие эмоционального </a:t>
            </a:r>
            <a:r>
              <a:rPr lang="ru-RU" sz="800" dirty="0" smtClean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-52"/>
              </a:rPr>
              <a:t>интеллекта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 (Т+СО)</a:t>
            </a:r>
            <a:r>
              <a:rPr lang="ru-RU" sz="800" dirty="0" smtClean="0">
                <a:latin typeface="Montserrat" panose="00000500000000000000" pitchFamily="2" charset="-52"/>
              </a:rPr>
              <a:t>  </a:t>
            </a:r>
            <a:endParaRPr lang="ru-RU" sz="800" dirty="0"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latin typeface="Montserrat" panose="00000500000000000000" pitchFamily="2" charset="-52"/>
              </a:rPr>
              <a:t>Смелый разговор - управление </a:t>
            </a:r>
            <a:r>
              <a:rPr lang="ru-RU" sz="800" dirty="0" smtClean="0">
                <a:latin typeface="Montserrat" panose="00000500000000000000" pitchFamily="2" charset="-52"/>
              </a:rPr>
              <a:t>конфликтами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(Т+СО)</a:t>
            </a:r>
            <a:r>
              <a:rPr lang="ru-RU" sz="800" dirty="0" smtClean="0">
                <a:latin typeface="Montserrat" panose="00000500000000000000" pitchFamily="2" charset="-52"/>
              </a:rPr>
              <a:t> </a:t>
            </a:r>
            <a:endParaRPr lang="ru-RU" sz="800" dirty="0"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-52"/>
              </a:rPr>
              <a:t>Современное оформление </a:t>
            </a:r>
            <a:r>
              <a:rPr lang="ru-RU" sz="800" dirty="0" smtClean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-52"/>
              </a:rPr>
              <a:t>слайдов </a:t>
            </a:r>
            <a:r>
              <a:rPr lang="ru-RU" sz="800" b="1" dirty="0">
                <a:solidFill>
                  <a:srgbClr val="1F4E79"/>
                </a:solidFill>
                <a:latin typeface="Montserrat" panose="00000500000000000000" pitchFamily="2" charset="-52"/>
              </a:rPr>
              <a:t>(СО)</a:t>
            </a:r>
            <a:r>
              <a:rPr lang="ru-RU" sz="800" dirty="0" smtClean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-52"/>
              </a:rPr>
              <a:t> </a:t>
            </a:r>
            <a:endParaRPr lang="ru-RU" sz="800" dirty="0">
              <a:solidFill>
                <a:schemeClr val="accent4">
                  <a:lumMod val="75000"/>
                </a:schemeClr>
              </a:solidFill>
              <a:latin typeface="Montserrat" panose="00000500000000000000" pitchFamily="2" charset="-52"/>
            </a:endParaRPr>
          </a:p>
          <a:p>
            <a:pPr algn="r"/>
            <a:r>
              <a:rPr lang="ru-RU" sz="800" dirty="0" err="1">
                <a:latin typeface="Montserrat" panose="00000500000000000000" pitchFamily="2" charset="-52"/>
              </a:rPr>
              <a:t>Сторителлинг</a:t>
            </a:r>
            <a:r>
              <a:rPr lang="ru-RU" sz="800" dirty="0">
                <a:latin typeface="Montserrat" panose="00000500000000000000" pitchFamily="2" charset="-52"/>
              </a:rPr>
              <a:t>: Как влиять на людей при помощи убедительной </a:t>
            </a:r>
            <a:r>
              <a:rPr lang="ru-RU" sz="800" dirty="0" smtClean="0">
                <a:latin typeface="Montserrat" panose="00000500000000000000" pitchFamily="2" charset="-52"/>
              </a:rPr>
              <a:t>истории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 (Т)</a:t>
            </a:r>
            <a:r>
              <a:rPr lang="ru-RU" sz="800" dirty="0" smtClean="0">
                <a:latin typeface="Montserrat" panose="00000500000000000000" pitchFamily="2" charset="-52"/>
              </a:rPr>
              <a:t> </a:t>
            </a:r>
            <a:endParaRPr lang="ru-RU" sz="800" dirty="0"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-52"/>
              </a:rPr>
              <a:t>Трудный разговор при </a:t>
            </a:r>
            <a:r>
              <a:rPr lang="ru-RU" sz="800" dirty="0" smtClean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-52"/>
              </a:rPr>
              <a:t>увольнении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 (Т)</a:t>
            </a:r>
            <a:r>
              <a:rPr lang="ru-RU" sz="800" dirty="0" smtClean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-52"/>
              </a:rPr>
              <a:t> </a:t>
            </a:r>
            <a:endParaRPr lang="ru-RU" sz="800" dirty="0">
              <a:solidFill>
                <a:schemeClr val="accent4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V="1">
            <a:off x="6908969" y="1983300"/>
            <a:ext cx="0" cy="75179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6908969" y="1993924"/>
            <a:ext cx="127451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>
            <a:off x="7000834" y="1993924"/>
            <a:ext cx="1070561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964923" y="1546345"/>
            <a:ext cx="1269463" cy="263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Montserrat" panose="00000500000000000000" pitchFamily="2" charset="-52"/>
              </a:rPr>
              <a:t>Лидерство </a:t>
            </a:r>
            <a:br>
              <a:rPr lang="ru-RU" sz="1000" dirty="0">
                <a:latin typeface="Montserrat" panose="00000500000000000000" pitchFamily="2" charset="-52"/>
              </a:rPr>
            </a:br>
            <a:r>
              <a:rPr lang="ru-RU" sz="1000" dirty="0">
                <a:latin typeface="Montserrat" panose="00000500000000000000" pitchFamily="2" charset="-52"/>
              </a:rPr>
              <a:t>и менеджмент</a:t>
            </a: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 flipH="1">
            <a:off x="8195874" y="326288"/>
            <a:ext cx="11013" cy="2728203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V="1">
            <a:off x="6438403" y="3459854"/>
            <a:ext cx="4853" cy="1701069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6440225" y="5148735"/>
            <a:ext cx="1395712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>
            <a:off x="6532090" y="5150196"/>
            <a:ext cx="116163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496179" y="4723332"/>
            <a:ext cx="1339757" cy="263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Montserrat" panose="00000500000000000000" pitchFamily="2" charset="-52"/>
              </a:rPr>
              <a:t>Личная эффективность</a:t>
            </a: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7836549" y="3459854"/>
            <a:ext cx="0" cy="2871147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7858763" y="4423646"/>
            <a:ext cx="422377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(Т+СО)</a:t>
            </a:r>
            <a:r>
              <a:rPr lang="ru-RU" sz="8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ru-RU" sz="800" dirty="0" smtClean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Как </a:t>
            </a:r>
            <a:r>
              <a:rPr lang="ru-RU" sz="800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добиваться результата </a:t>
            </a:r>
          </a:p>
          <a:p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(Т+СО)</a:t>
            </a:r>
            <a:r>
              <a:rPr lang="ru-RU" sz="8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ru-RU" sz="8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Победа </a:t>
            </a:r>
            <a:r>
              <a:rPr lang="ru-RU" sz="800" dirty="0">
                <a:solidFill>
                  <a:srgbClr val="000000"/>
                </a:solidFill>
                <a:latin typeface="Montserrat" panose="00000500000000000000" pitchFamily="2" charset="-52"/>
              </a:rPr>
              <a:t>над </a:t>
            </a:r>
            <a:r>
              <a:rPr lang="ru-RU" sz="8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прокрастинацией</a:t>
            </a:r>
            <a:r>
              <a:rPr lang="ru-RU" sz="8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</a:p>
          <a:p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(СО) </a:t>
            </a:r>
            <a:r>
              <a:rPr lang="ru-RU" sz="800" dirty="0" smtClean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Продуктивность </a:t>
            </a:r>
            <a:r>
              <a:rPr lang="ru-RU" sz="800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при работе из дома </a:t>
            </a:r>
          </a:p>
          <a:p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(Т) </a:t>
            </a:r>
            <a:r>
              <a:rPr lang="ru-RU" sz="8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Эффективные </a:t>
            </a:r>
            <a:r>
              <a:rPr lang="ru-RU" sz="800" dirty="0">
                <a:solidFill>
                  <a:srgbClr val="000000"/>
                </a:solidFill>
                <a:latin typeface="Montserrat" panose="00000500000000000000" pitchFamily="2" charset="-52"/>
              </a:rPr>
              <a:t>инвестиции в себя </a:t>
            </a:r>
          </a:p>
          <a:p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СО) </a:t>
            </a:r>
            <a:r>
              <a:rPr lang="ru-RU" sz="8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Битва </a:t>
            </a:r>
            <a:r>
              <a:rPr lang="ru-RU" sz="800" dirty="0">
                <a:solidFill>
                  <a:srgbClr val="000000"/>
                </a:solidFill>
                <a:latin typeface="Montserrat" panose="00000500000000000000" pitchFamily="2" charset="-52"/>
              </a:rPr>
              <a:t>за внимание</a:t>
            </a:r>
          </a:p>
          <a:p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(СО) </a:t>
            </a:r>
            <a:r>
              <a:rPr lang="ru-RU" sz="800" dirty="0" smtClean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Вводный </a:t>
            </a:r>
            <a:r>
              <a:rPr lang="ru-RU" sz="800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обзор SAFE</a:t>
            </a:r>
          </a:p>
          <a:p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(Т+СО) </a:t>
            </a:r>
            <a:r>
              <a:rPr lang="ru-RU" sz="8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Как </a:t>
            </a:r>
            <a:r>
              <a:rPr lang="ru-RU" sz="800" dirty="0">
                <a:solidFill>
                  <a:srgbClr val="000000"/>
                </a:solidFill>
                <a:latin typeface="Montserrat" panose="00000500000000000000" pitchFamily="2" charset="-52"/>
              </a:rPr>
              <a:t>добиваться максимальной концентрации внимания </a:t>
            </a:r>
          </a:p>
          <a:p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(Т+СО) </a:t>
            </a:r>
            <a:r>
              <a:rPr lang="ru-RU" sz="800" dirty="0" smtClean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Как </a:t>
            </a:r>
            <a:r>
              <a:rPr lang="ru-RU" sz="800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доводить дело до завершения </a:t>
            </a:r>
          </a:p>
          <a:p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(СО) </a:t>
            </a:r>
            <a:r>
              <a:rPr lang="ru-RU" sz="8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Как </a:t>
            </a:r>
            <a:r>
              <a:rPr lang="ru-RU" sz="800" dirty="0">
                <a:solidFill>
                  <a:srgbClr val="000000"/>
                </a:solidFill>
                <a:latin typeface="Montserrat" panose="00000500000000000000" pitchFamily="2" charset="-52"/>
              </a:rPr>
              <a:t>писать тех. Задания на автоматизацию</a:t>
            </a:r>
          </a:p>
          <a:p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(СО) </a:t>
            </a:r>
            <a:r>
              <a:rPr lang="ru-RU" sz="800" dirty="0" smtClean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Как </a:t>
            </a:r>
            <a:r>
              <a:rPr lang="ru-RU" sz="800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писать электронные письма </a:t>
            </a:r>
          </a:p>
          <a:p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(СО) </a:t>
            </a:r>
            <a:r>
              <a:rPr lang="ru-RU" sz="8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Как </a:t>
            </a:r>
            <a:r>
              <a:rPr lang="ru-RU" sz="800" dirty="0">
                <a:solidFill>
                  <a:srgbClr val="000000"/>
                </a:solidFill>
                <a:latin typeface="Montserrat" panose="00000500000000000000" pitchFamily="2" charset="-52"/>
              </a:rPr>
              <a:t>принимать обратную связь </a:t>
            </a:r>
          </a:p>
          <a:p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(Т+СО) </a:t>
            </a:r>
            <a:r>
              <a:rPr lang="ru-RU" sz="800" dirty="0" smtClean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Найди </a:t>
            </a:r>
            <a:r>
              <a:rPr lang="ru-RU" sz="800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свой путь - опора на сильные стороны личности </a:t>
            </a:r>
          </a:p>
          <a:p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Т+СО) </a:t>
            </a:r>
            <a:r>
              <a:rPr lang="ru-RU" sz="800" dirty="0" smtClean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Осознанный </a:t>
            </a:r>
            <a:r>
              <a:rPr lang="ru-RU" sz="800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выбор действий</a:t>
            </a:r>
          </a:p>
          <a:p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Т) </a:t>
            </a:r>
            <a:r>
              <a:rPr lang="ru-RU" sz="800" dirty="0" err="1" smtClean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Проактивный</a:t>
            </a:r>
            <a:r>
              <a:rPr lang="ru-RU" sz="800" dirty="0" smtClean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ru-RU" sz="800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подход </a:t>
            </a:r>
          </a:p>
          <a:p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СО) </a:t>
            </a:r>
            <a:r>
              <a:rPr lang="ru-RU" sz="8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Стрессоустойчивость </a:t>
            </a:r>
            <a:endParaRPr lang="ru-RU" sz="800" dirty="0">
              <a:solidFill>
                <a:srgbClr val="000000"/>
              </a:solidFill>
              <a:latin typeface="Montserrat" panose="00000500000000000000" pitchFamily="2" charset="-52"/>
            </a:endParaRPr>
          </a:p>
          <a:p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(Т) </a:t>
            </a:r>
            <a:r>
              <a:rPr lang="ru-RU" sz="800" dirty="0" smtClean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Творец </a:t>
            </a:r>
            <a:r>
              <a:rPr lang="ru-RU" sz="800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своего времени</a:t>
            </a:r>
          </a:p>
          <a:p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(Т) </a:t>
            </a:r>
            <a:r>
              <a:rPr lang="ru-RU" sz="8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Управление стрессом</a:t>
            </a:r>
            <a:endParaRPr lang="ru-RU" sz="800" dirty="0">
              <a:solidFill>
                <a:srgbClr val="000000"/>
              </a:solidFill>
              <a:latin typeface="Montserrat" panose="00000500000000000000" pitchFamily="2" charset="-52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5587769" y="2723157"/>
            <a:ext cx="2046242" cy="737349"/>
          </a:xfrm>
          <a:prstGeom prst="roundRect">
            <a:avLst>
              <a:gd name="adj" fmla="val 22109"/>
            </a:avLst>
          </a:prstGeom>
          <a:solidFill>
            <a:srgbClr val="104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/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2"/>
          <a:srcRect l="17006" t="30800" r="29955" b="16221"/>
          <a:stretch/>
        </p:blipFill>
        <p:spPr>
          <a:xfrm rot="16200000">
            <a:off x="5602148" y="2940353"/>
            <a:ext cx="502204" cy="283963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6066713" y="2776241"/>
            <a:ext cx="169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ЛИНЕЙКА РЕШЕНИЙ</a:t>
            </a:r>
            <a:endParaRPr lang="ru-RU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638329" y="5680612"/>
            <a:ext cx="3101023" cy="928247"/>
          </a:xfrm>
          <a:prstGeom prst="roundRect">
            <a:avLst>
              <a:gd name="adj" fmla="val 9549"/>
            </a:avLst>
          </a:pr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57" name="TextBox 56"/>
          <p:cNvSpPr txBox="1"/>
          <p:nvPr/>
        </p:nvSpPr>
        <p:spPr>
          <a:xfrm>
            <a:off x="4648364" y="5678905"/>
            <a:ext cx="21023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Montserrat" panose="00000500000000000000" pitchFamily="2" charset="-52"/>
              </a:rPr>
              <a:t>Легенда форматов:</a:t>
            </a:r>
            <a:endParaRPr lang="ru-RU" sz="1000" b="1" dirty="0">
              <a:latin typeface="Montserrat" panose="00000500000000000000" pitchFamily="2" charset="-52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633314" y="5933939"/>
            <a:ext cx="1929743" cy="547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 smtClean="0">
                <a:latin typeface="Montserrat" panose="00000500000000000000" pitchFamily="2" charset="-52"/>
              </a:rPr>
              <a:t>Командная сессия –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КС</a:t>
            </a:r>
            <a:r>
              <a:rPr lang="ru-RU" sz="800" dirty="0" smtClean="0">
                <a:latin typeface="Montserrat" panose="00000500000000000000" pitchFamily="2" charset="-52"/>
              </a:rPr>
              <a:t/>
            </a:r>
            <a:br>
              <a:rPr lang="ru-RU" sz="800" dirty="0" smtClean="0">
                <a:latin typeface="Montserrat" panose="00000500000000000000" pitchFamily="2" charset="-52"/>
              </a:rPr>
            </a:br>
            <a:r>
              <a:rPr lang="ru-RU" sz="800" dirty="0" smtClean="0">
                <a:latin typeface="Montserrat" panose="00000500000000000000" pitchFamily="2" charset="-52"/>
              </a:rPr>
              <a:t>Бизнес-симуляция –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БС</a:t>
            </a:r>
          </a:p>
          <a:p>
            <a:r>
              <a:rPr lang="ru-RU" sz="800" dirty="0" smtClean="0">
                <a:latin typeface="Montserrat" panose="00000500000000000000" pitchFamily="2" charset="-52"/>
              </a:rPr>
              <a:t>Оценка персонала –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ОП</a:t>
            </a:r>
          </a:p>
          <a:p>
            <a:r>
              <a:rPr lang="ru-RU" sz="800" dirty="0" smtClean="0">
                <a:latin typeface="Montserrat" panose="00000500000000000000" pitchFamily="2" charset="-52"/>
              </a:rPr>
              <a:t>Стратегическая сессия –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СС</a:t>
            </a:r>
          </a:p>
          <a:p>
            <a:endParaRPr lang="ru-RU" sz="800" dirty="0" smtClean="0">
              <a:latin typeface="Montserrat" panose="00000500000000000000" pitchFamily="2" charset="-52"/>
            </a:endParaRPr>
          </a:p>
          <a:p>
            <a:endParaRPr lang="ru-RU" sz="800" dirty="0">
              <a:latin typeface="Montserrat" panose="00000500000000000000" pitchFamily="2" charset="-52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6389614" y="5937319"/>
            <a:ext cx="1474691" cy="465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 smtClean="0">
                <a:latin typeface="Montserrat" panose="00000500000000000000" pitchFamily="2" charset="-52"/>
              </a:rPr>
              <a:t>Консалтинг –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К</a:t>
            </a:r>
          </a:p>
          <a:p>
            <a:r>
              <a:rPr lang="ru-RU" sz="800" dirty="0" smtClean="0">
                <a:latin typeface="Montserrat" panose="00000500000000000000" pitchFamily="2" charset="-52"/>
              </a:rPr>
              <a:t>Тренинг –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Т</a:t>
            </a:r>
          </a:p>
          <a:p>
            <a:r>
              <a:rPr lang="ru-RU" sz="800" dirty="0" smtClean="0">
                <a:latin typeface="Montserrat" panose="00000500000000000000" pitchFamily="2" charset="-52"/>
              </a:rPr>
              <a:t>Самостоятельное обучение -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СО</a:t>
            </a:r>
          </a:p>
          <a:p>
            <a:endParaRPr lang="ru-RU" sz="800" dirty="0">
              <a:solidFill>
                <a:srgbClr val="000000"/>
              </a:solidFill>
              <a:latin typeface="Montserrat" panose="00000500000000000000" pitchFamily="2" charset="-52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8207050" y="533362"/>
            <a:ext cx="34496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(СС) </a:t>
            </a:r>
            <a:r>
              <a:rPr lang="ru-RU" sz="800" dirty="0" err="1" smtClean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Воркшопы</a:t>
            </a:r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 </a:t>
            </a:r>
          </a:p>
          <a:p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СС) </a:t>
            </a:r>
            <a:r>
              <a:rPr lang="ru-RU" sz="800" dirty="0" smtClean="0">
                <a:latin typeface="Montserrat" panose="00000500000000000000" pitchFamily="2" charset="-52"/>
              </a:rPr>
              <a:t>Стратегическая сессия </a:t>
            </a:r>
          </a:p>
          <a:p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(КС)</a:t>
            </a:r>
            <a:r>
              <a:rPr lang="ru-RU" sz="800" dirty="0" smtClean="0">
                <a:latin typeface="Montserrat" panose="00000500000000000000" pitchFamily="2" charset="-52"/>
              </a:rPr>
              <a:t> Идентификация и преодоление дисфункций команды </a:t>
            </a:r>
          </a:p>
          <a:p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КС)</a:t>
            </a:r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 Командная сплоченность </a:t>
            </a:r>
          </a:p>
          <a:p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КС)</a:t>
            </a:r>
            <a:r>
              <a:rPr lang="ru-RU" sz="800" dirty="0" smtClean="0">
                <a:latin typeface="Montserrat" panose="00000500000000000000" pitchFamily="2" charset="-52"/>
              </a:rPr>
              <a:t> Кросс-функциональная сплоченность 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8207051" y="216003"/>
            <a:ext cx="34496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(БС) </a:t>
            </a:r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Бизнес-симуляция </a:t>
            </a:r>
            <a:r>
              <a:rPr lang="ru-RU" sz="8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ПРИЗМА </a:t>
            </a:r>
            <a:endParaRPr lang="ru-RU" sz="800" dirty="0" smtClean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-52"/>
            </a:endParaRPr>
          </a:p>
          <a:p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(БС) </a:t>
            </a:r>
            <a:r>
              <a:rPr lang="ru-RU" sz="800" dirty="0" smtClean="0">
                <a:latin typeface="Montserrat" panose="00000500000000000000" pitchFamily="2" charset="-52"/>
              </a:rPr>
              <a:t>Бизнес-симуляция ВЫЗОВ 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8196036" y="1278106"/>
            <a:ext cx="3582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(Т+СО) </a:t>
            </a:r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Лидерство: От хорошего к великому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 </a:t>
            </a:r>
          </a:p>
          <a:p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(Т) </a:t>
            </a:r>
            <a:r>
              <a:rPr lang="ru-RU" sz="800" dirty="0" smtClean="0">
                <a:latin typeface="Montserrat" panose="00000500000000000000" pitchFamily="2" charset="-52"/>
              </a:rPr>
              <a:t>Менеджмент в стиле </a:t>
            </a:r>
            <a:r>
              <a:rPr lang="ru-RU" sz="800" dirty="0" err="1" smtClean="0">
                <a:latin typeface="Montserrat" panose="00000500000000000000" pitchFamily="2" charset="-52"/>
              </a:rPr>
              <a:t>коучинг</a:t>
            </a:r>
            <a:r>
              <a:rPr lang="ru-RU" sz="800" dirty="0" smtClean="0">
                <a:latin typeface="Montserrat" panose="00000500000000000000" pitchFamily="2" charset="-52"/>
              </a:rPr>
              <a:t> </a:t>
            </a:r>
          </a:p>
          <a:p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Т) </a:t>
            </a:r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Мотивация </a:t>
            </a:r>
            <a:r>
              <a:rPr lang="ru-RU" sz="8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и развитие </a:t>
            </a:r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сотрудников </a:t>
            </a:r>
          </a:p>
          <a:p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Т+СО) </a:t>
            </a:r>
            <a:r>
              <a:rPr lang="ru-RU" sz="800" dirty="0" smtClean="0">
                <a:latin typeface="Montserrat" panose="00000500000000000000" pitchFamily="2" charset="-52"/>
              </a:rPr>
              <a:t>Наставничество </a:t>
            </a:r>
            <a:r>
              <a:rPr lang="ru-RU" sz="800" dirty="0">
                <a:latin typeface="Montserrat" panose="00000500000000000000" pitchFamily="2" charset="-52"/>
              </a:rPr>
              <a:t>и </a:t>
            </a:r>
            <a:r>
              <a:rPr lang="ru-RU" sz="800" dirty="0" err="1" smtClean="0">
                <a:latin typeface="Montserrat" panose="00000500000000000000" pitchFamily="2" charset="-52"/>
              </a:rPr>
              <a:t>коучинг</a:t>
            </a:r>
            <a:endParaRPr lang="ru-RU" sz="800" dirty="0">
              <a:latin typeface="Montserrat" panose="00000500000000000000" pitchFamily="2" charset="-52"/>
            </a:endParaRPr>
          </a:p>
          <a:p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СО) </a:t>
            </a:r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Новый </a:t>
            </a:r>
            <a:r>
              <a:rPr lang="ru-RU" sz="8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взгляд на </a:t>
            </a:r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мотивацию </a:t>
            </a:r>
          </a:p>
          <a:p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Т+СО)</a:t>
            </a:r>
            <a:r>
              <a:rPr lang="ru-RU" sz="800" dirty="0" smtClean="0">
                <a:latin typeface="Montserrat" panose="00000500000000000000" pitchFamily="2" charset="-52"/>
              </a:rPr>
              <a:t> Целеполагание </a:t>
            </a:r>
            <a:r>
              <a:rPr lang="ru-RU" sz="800" dirty="0">
                <a:latin typeface="Montserrat" panose="00000500000000000000" pitchFamily="2" charset="-52"/>
              </a:rPr>
              <a:t>и контроль </a:t>
            </a:r>
            <a:r>
              <a:rPr lang="ru-RU" sz="800" dirty="0" smtClean="0">
                <a:latin typeface="Montserrat" panose="00000500000000000000" pitchFamily="2" charset="-52"/>
              </a:rPr>
              <a:t>исполнения </a:t>
            </a:r>
          </a:p>
          <a:p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(Т+СО)</a:t>
            </a:r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 Делегирование </a:t>
            </a:r>
            <a:r>
              <a:rPr lang="ru-RU" sz="8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ответственности: Риски и </a:t>
            </a:r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возможности </a:t>
            </a:r>
          </a:p>
          <a:p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Т) </a:t>
            </a:r>
            <a:r>
              <a:rPr lang="ru-RU" sz="800" dirty="0" smtClean="0">
                <a:latin typeface="Montserrat" panose="00000500000000000000" pitchFamily="2" charset="-52"/>
              </a:rPr>
              <a:t>Планирование </a:t>
            </a:r>
            <a:r>
              <a:rPr lang="ru-RU" sz="800" dirty="0">
                <a:latin typeface="Montserrat" panose="00000500000000000000" pitchFamily="2" charset="-52"/>
              </a:rPr>
              <a:t>через вовлечение </a:t>
            </a:r>
            <a:r>
              <a:rPr lang="ru-RU" sz="800" dirty="0" smtClean="0">
                <a:latin typeface="Montserrat" panose="00000500000000000000" pitchFamily="2" charset="-52"/>
              </a:rPr>
              <a:t>сотрудников</a:t>
            </a:r>
            <a:endParaRPr lang="ru-RU" sz="800" b="1" dirty="0">
              <a:latin typeface="Montserrat" panose="00000500000000000000" pitchFamily="2" charset="-52"/>
            </a:endParaRPr>
          </a:p>
          <a:p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(Т) </a:t>
            </a:r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Повышение </a:t>
            </a:r>
            <a:r>
              <a:rPr lang="ru-RU" sz="8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эффективности команд (KPI &amp; OKR</a:t>
            </a:r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)</a:t>
            </a:r>
            <a:endParaRPr lang="ru-RU" sz="800" b="1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-52"/>
            </a:endParaRPr>
          </a:p>
          <a:p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Т) </a:t>
            </a:r>
            <a:r>
              <a:rPr lang="ru-RU" sz="800" dirty="0" smtClean="0">
                <a:latin typeface="Montserrat" panose="00000500000000000000" pitchFamily="2" charset="-52"/>
              </a:rPr>
              <a:t>Проведение </a:t>
            </a:r>
            <a:r>
              <a:rPr lang="ru-RU" sz="800" dirty="0">
                <a:latin typeface="Montserrat" panose="00000500000000000000" pitchFamily="2" charset="-52"/>
              </a:rPr>
              <a:t>совещаний и принятие групповых </a:t>
            </a:r>
            <a:r>
              <a:rPr lang="ru-RU" sz="800" dirty="0" smtClean="0">
                <a:latin typeface="Montserrat" panose="00000500000000000000" pitchFamily="2" charset="-52"/>
              </a:rPr>
              <a:t>решений </a:t>
            </a:r>
          </a:p>
          <a:p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Т+СО)</a:t>
            </a:r>
            <a:r>
              <a:rPr lang="ru-RU" sz="800" dirty="0" smtClean="0">
                <a:latin typeface="Montserrat" panose="00000500000000000000" pitchFamily="2" charset="-52"/>
              </a:rPr>
              <a:t> </a:t>
            </a:r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Результативная </a:t>
            </a:r>
            <a:r>
              <a:rPr lang="ru-RU" sz="8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обратная </a:t>
            </a:r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связь </a:t>
            </a:r>
          </a:p>
          <a:p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Т) </a:t>
            </a:r>
            <a:r>
              <a:rPr lang="ru-RU" sz="800" dirty="0" smtClean="0">
                <a:latin typeface="Montserrat" panose="00000500000000000000" pitchFamily="2" charset="-52"/>
              </a:rPr>
              <a:t>Управление </a:t>
            </a:r>
            <a:r>
              <a:rPr lang="ru-RU" sz="800" dirty="0">
                <a:latin typeface="Montserrat" panose="00000500000000000000" pitchFamily="2" charset="-52"/>
              </a:rPr>
              <a:t>удаленной </a:t>
            </a:r>
            <a:r>
              <a:rPr lang="ru-RU" sz="800" dirty="0" smtClean="0">
                <a:latin typeface="Montserrat" panose="00000500000000000000" pitchFamily="2" charset="-52"/>
              </a:rPr>
              <a:t>командой </a:t>
            </a:r>
          </a:p>
          <a:p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(СО) </a:t>
            </a:r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Эмоциональное лидерство </a:t>
            </a:r>
          </a:p>
          <a:p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СО) </a:t>
            </a:r>
            <a:r>
              <a:rPr lang="ru-RU" sz="800" dirty="0" smtClean="0">
                <a:latin typeface="Montserrat" panose="00000500000000000000" pitchFamily="2" charset="-52"/>
              </a:rPr>
              <a:t>Эффективные совещания </a:t>
            </a:r>
          </a:p>
          <a:p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(Т) </a:t>
            </a:r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Эффективный руководитель</a:t>
            </a:r>
            <a:endParaRPr lang="ru-RU" sz="800" b="1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grpSp>
        <p:nvGrpSpPr>
          <p:cNvPr id="63" name="Группа 62"/>
          <p:cNvGrpSpPr/>
          <p:nvPr/>
        </p:nvGrpSpPr>
        <p:grpSpPr>
          <a:xfrm>
            <a:off x="8262938" y="516308"/>
            <a:ext cx="3071188" cy="34109"/>
            <a:chOff x="9209024" y="211836"/>
            <a:chExt cx="3475736" cy="51816"/>
          </a:xfrm>
        </p:grpSpPr>
        <p:cxnSp>
          <p:nvCxnSpPr>
            <p:cNvPr id="64" name="Прямая соединительная линия 63"/>
            <p:cNvCxnSpPr/>
            <p:nvPr/>
          </p:nvCxnSpPr>
          <p:spPr>
            <a:xfrm>
              <a:off x="9260840" y="237744"/>
              <a:ext cx="34239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Овал 64"/>
            <p:cNvSpPr/>
            <p:nvPr/>
          </p:nvSpPr>
          <p:spPr>
            <a:xfrm>
              <a:off x="9209024" y="211836"/>
              <a:ext cx="51816" cy="5181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8262938" y="1223800"/>
            <a:ext cx="3071188" cy="34109"/>
            <a:chOff x="9209024" y="211836"/>
            <a:chExt cx="3475736" cy="51816"/>
          </a:xfrm>
        </p:grpSpPr>
        <p:cxnSp>
          <p:nvCxnSpPr>
            <p:cNvPr id="67" name="Прямая соединительная линия 66"/>
            <p:cNvCxnSpPr/>
            <p:nvPr/>
          </p:nvCxnSpPr>
          <p:spPr>
            <a:xfrm>
              <a:off x="9260840" y="237744"/>
              <a:ext cx="34239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Овал 67"/>
            <p:cNvSpPr/>
            <p:nvPr/>
          </p:nvSpPr>
          <p:spPr>
            <a:xfrm>
              <a:off x="9209024" y="211836"/>
              <a:ext cx="51816" cy="5181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</p:grpSp>
      <p:sp>
        <p:nvSpPr>
          <p:cNvPr id="69" name="Прямоугольник 68"/>
          <p:cNvSpPr/>
          <p:nvPr/>
        </p:nvSpPr>
        <p:spPr>
          <a:xfrm>
            <a:off x="686642" y="479606"/>
            <a:ext cx="42412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800" dirty="0" err="1" smtClean="0">
                <a:solidFill>
                  <a:srgbClr val="000000"/>
                </a:solidFill>
                <a:latin typeface="Montserrat" panose="00000500000000000000" pitchFamily="2" charset="-52"/>
              </a:rPr>
              <a:t>Допродажи</a:t>
            </a:r>
            <a:r>
              <a:rPr lang="ru-RU" sz="8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ru-RU" sz="800" dirty="0">
                <a:solidFill>
                  <a:srgbClr val="000000"/>
                </a:solidFill>
                <a:latin typeface="Montserrat" panose="00000500000000000000" pitchFamily="2" charset="-52"/>
              </a:rPr>
              <a:t>и </a:t>
            </a:r>
            <a:r>
              <a:rPr lang="ru-RU" sz="8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Кросс-продажи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(Т+СО)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-52"/>
              </a:rPr>
              <a:t>Метод СПИН для формирования потребностей </a:t>
            </a:r>
            <a:r>
              <a:rPr lang="ru-RU" sz="800" dirty="0" smtClean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-52"/>
              </a:rPr>
              <a:t>клиента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(Т) 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solidFill>
                  <a:srgbClr val="000000"/>
                </a:solidFill>
                <a:latin typeface="Montserrat" panose="00000500000000000000" pitchFamily="2" charset="-52"/>
              </a:rPr>
              <a:t>Навыки позитивного </a:t>
            </a:r>
            <a:r>
              <a:rPr lang="ru-RU" sz="8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влияния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(Т+СО)</a:t>
            </a:r>
            <a:r>
              <a:rPr lang="ru-RU" sz="800" b="1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endParaRPr lang="ru-RU" sz="800" b="1" dirty="0">
              <a:solidFill>
                <a:srgbClr val="000000"/>
              </a:solidFill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-52"/>
              </a:rPr>
              <a:t>Назначение встречи: Телефонный </a:t>
            </a:r>
            <a:r>
              <a:rPr lang="ru-RU" sz="800" dirty="0" smtClean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-52"/>
              </a:rPr>
              <a:t>звонок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(Т)</a:t>
            </a:r>
            <a:r>
              <a:rPr lang="ru-RU" sz="8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endParaRPr lang="ru-RU" sz="800" dirty="0">
              <a:solidFill>
                <a:srgbClr val="000000"/>
              </a:solidFill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solidFill>
                  <a:srgbClr val="000000"/>
                </a:solidFill>
                <a:latin typeface="Montserrat" panose="00000500000000000000" pitchFamily="2" charset="-52"/>
              </a:rPr>
              <a:t>Работа с конфликтными </a:t>
            </a:r>
            <a:r>
              <a:rPr lang="ru-RU" sz="8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клиентами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(Т)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-52"/>
              </a:rPr>
              <a:t>Работа с сомнениями и </a:t>
            </a:r>
            <a:r>
              <a:rPr lang="ru-RU" sz="800" dirty="0" smtClean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-52"/>
              </a:rPr>
              <a:t>возражениями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(Т)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solidFill>
                  <a:srgbClr val="000000"/>
                </a:solidFill>
                <a:latin typeface="Montserrat" panose="00000500000000000000" pitchFamily="2" charset="-52"/>
              </a:rPr>
              <a:t>Стили поведения - типология </a:t>
            </a:r>
            <a:r>
              <a:rPr lang="ru-RU" sz="8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DISC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(Т) 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-52"/>
              </a:rPr>
              <a:t>Техника эффективных </a:t>
            </a:r>
            <a:r>
              <a:rPr lang="ru-RU" sz="800" dirty="0" smtClean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-52"/>
              </a:rPr>
              <a:t>продаж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(Т) 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solidFill>
                  <a:srgbClr val="000000"/>
                </a:solidFill>
                <a:latin typeface="Montserrat" panose="00000500000000000000" pitchFamily="2" charset="-52"/>
              </a:rPr>
              <a:t>Технология подготовки и проведения </a:t>
            </a:r>
            <a:r>
              <a:rPr lang="ru-RU" sz="8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переговоров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(Т) 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-52"/>
              </a:rPr>
              <a:t>Типология </a:t>
            </a:r>
            <a:r>
              <a:rPr lang="ru-RU" sz="800" dirty="0" smtClean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-52"/>
              </a:rPr>
              <a:t>клиентов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(Т) 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solidFill>
                  <a:srgbClr val="000000"/>
                </a:solidFill>
                <a:latin typeface="Montserrat" panose="00000500000000000000" pitchFamily="2" charset="-52"/>
              </a:rPr>
              <a:t>Фишки продаж. Нестандартные </a:t>
            </a:r>
            <a:r>
              <a:rPr lang="ru-RU" sz="8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подходы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(Т)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-52"/>
            </a:endParaRPr>
          </a:p>
          <a:p>
            <a:pPr algn="r"/>
            <a:r>
              <a:rPr lang="ru-RU" sz="800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-52"/>
              </a:rPr>
              <a:t>Эффективная личная встреча с ЛПР</a:t>
            </a:r>
            <a:r>
              <a:rPr lang="ru-RU" sz="8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(Т)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-52"/>
            </a:endParaRPr>
          </a:p>
        </p:txBody>
      </p:sp>
      <p:grpSp>
        <p:nvGrpSpPr>
          <p:cNvPr id="70" name="Группа 69"/>
          <p:cNvGrpSpPr/>
          <p:nvPr/>
        </p:nvGrpSpPr>
        <p:grpSpPr>
          <a:xfrm flipH="1">
            <a:off x="1806931" y="482028"/>
            <a:ext cx="3071188" cy="34109"/>
            <a:chOff x="9209024" y="211836"/>
            <a:chExt cx="3475736" cy="51816"/>
          </a:xfrm>
          <a:solidFill>
            <a:srgbClr val="FF0000"/>
          </a:solidFill>
        </p:grpSpPr>
        <p:cxnSp>
          <p:nvCxnSpPr>
            <p:cNvPr id="71" name="Прямая соединительная линия 70"/>
            <p:cNvCxnSpPr/>
            <p:nvPr/>
          </p:nvCxnSpPr>
          <p:spPr>
            <a:xfrm>
              <a:off x="9260840" y="237744"/>
              <a:ext cx="3423920" cy="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Овал 71"/>
            <p:cNvSpPr/>
            <p:nvPr/>
          </p:nvSpPr>
          <p:spPr>
            <a:xfrm>
              <a:off x="9209024" y="211836"/>
              <a:ext cx="51816" cy="518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</p:grpSp>
      <p:sp>
        <p:nvSpPr>
          <p:cNvPr id="73" name="Прямоугольник 72"/>
          <p:cNvSpPr/>
          <p:nvPr/>
        </p:nvSpPr>
        <p:spPr>
          <a:xfrm>
            <a:off x="893831" y="2281179"/>
            <a:ext cx="3249250" cy="141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8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Клуб </a:t>
            </a:r>
            <a:r>
              <a:rPr lang="ru-RU" sz="800" dirty="0">
                <a:solidFill>
                  <a:srgbClr val="000000"/>
                </a:solidFill>
                <a:latin typeface="Montserrat" panose="00000500000000000000" pitchFamily="2" charset="-52"/>
              </a:rPr>
              <a:t>лучших </a:t>
            </a:r>
            <a:r>
              <a:rPr lang="ru-RU" sz="8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практик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(К)  </a:t>
            </a:r>
          </a:p>
        </p:txBody>
      </p:sp>
      <p:grpSp>
        <p:nvGrpSpPr>
          <p:cNvPr id="74" name="Группа 73"/>
          <p:cNvGrpSpPr/>
          <p:nvPr/>
        </p:nvGrpSpPr>
        <p:grpSpPr>
          <a:xfrm flipH="1">
            <a:off x="1046831" y="2471810"/>
            <a:ext cx="3071188" cy="34109"/>
            <a:chOff x="9209024" y="211836"/>
            <a:chExt cx="3475736" cy="51816"/>
          </a:xfrm>
          <a:solidFill>
            <a:srgbClr val="7030A0"/>
          </a:solidFill>
        </p:grpSpPr>
        <p:cxnSp>
          <p:nvCxnSpPr>
            <p:cNvPr id="75" name="Прямая соединительная линия 74"/>
            <p:cNvCxnSpPr/>
            <p:nvPr/>
          </p:nvCxnSpPr>
          <p:spPr>
            <a:xfrm>
              <a:off x="9260840" y="237744"/>
              <a:ext cx="3423920" cy="0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Овал 75"/>
            <p:cNvSpPr/>
            <p:nvPr/>
          </p:nvSpPr>
          <p:spPr>
            <a:xfrm>
              <a:off x="9209024" y="211836"/>
              <a:ext cx="51816" cy="518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</p:grpSp>
      <p:sp>
        <p:nvSpPr>
          <p:cNvPr id="77" name="Прямоугольник 76"/>
          <p:cNvSpPr/>
          <p:nvPr/>
        </p:nvSpPr>
        <p:spPr>
          <a:xfrm>
            <a:off x="7858764" y="3736361"/>
            <a:ext cx="3920192" cy="465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(К</a:t>
            </a:r>
            <a:r>
              <a:rPr lang="en-US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) </a:t>
            </a:r>
            <a:r>
              <a:rPr lang="ru-RU" sz="800" dirty="0" smtClean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Адаптация </a:t>
            </a:r>
            <a:r>
              <a:rPr lang="ru-RU" sz="800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сотрудников </a:t>
            </a:r>
          </a:p>
          <a:p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(К</a:t>
            </a:r>
            <a:r>
              <a:rPr lang="en-US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) </a:t>
            </a:r>
            <a:r>
              <a:rPr lang="ru-RU" sz="8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Оптимизация </a:t>
            </a:r>
            <a:r>
              <a:rPr lang="ru-RU" sz="800" dirty="0">
                <a:solidFill>
                  <a:srgbClr val="000000"/>
                </a:solidFill>
                <a:latin typeface="Montserrat" panose="00000500000000000000" pitchFamily="2" charset="-52"/>
              </a:rPr>
              <a:t>процессов EJM </a:t>
            </a:r>
          </a:p>
          <a:p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К</a:t>
            </a:r>
            <a:r>
              <a:rPr lang="en-US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) </a:t>
            </a:r>
            <a:r>
              <a:rPr lang="ru-RU" sz="800" dirty="0" smtClean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Планирование </a:t>
            </a:r>
            <a:r>
              <a:rPr lang="ru-RU" sz="800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карьеры и карьерные треки </a:t>
            </a:r>
          </a:p>
          <a:p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(К</a:t>
            </a:r>
            <a:r>
              <a:rPr lang="en-US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) </a:t>
            </a:r>
            <a:r>
              <a:rPr lang="ru-RU" sz="8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Подготовка </a:t>
            </a:r>
            <a:r>
              <a:rPr lang="ru-RU" sz="800" dirty="0">
                <a:solidFill>
                  <a:srgbClr val="000000"/>
                </a:solidFill>
                <a:latin typeface="Montserrat" panose="00000500000000000000" pitchFamily="2" charset="-52"/>
              </a:rPr>
              <a:t>внутренних преподавателей</a:t>
            </a:r>
          </a:p>
          <a:p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К</a:t>
            </a:r>
            <a:r>
              <a:rPr lang="en-US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) </a:t>
            </a:r>
            <a:r>
              <a:rPr lang="ru-RU" sz="800" dirty="0" smtClean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Функциональные </a:t>
            </a:r>
            <a:r>
              <a:rPr lang="ru-RU" sz="800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семинары 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7858764" y="3290397"/>
            <a:ext cx="3920192" cy="303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(ОП</a:t>
            </a:r>
            <a:r>
              <a:rPr lang="en-US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) </a:t>
            </a:r>
            <a:r>
              <a:rPr lang="ru-RU" sz="800" dirty="0" smtClean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Оценка </a:t>
            </a:r>
            <a:r>
              <a:rPr lang="ru-RU" sz="800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компетенций </a:t>
            </a:r>
          </a:p>
          <a:p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(ОП</a:t>
            </a:r>
            <a:r>
              <a:rPr lang="en-US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) </a:t>
            </a:r>
            <a:r>
              <a:rPr lang="ru-RU" sz="8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Разработка </a:t>
            </a:r>
            <a:r>
              <a:rPr lang="ru-RU" sz="800" dirty="0">
                <a:solidFill>
                  <a:srgbClr val="000000"/>
                </a:solidFill>
                <a:latin typeface="Montserrat" panose="00000500000000000000" pitchFamily="2" charset="-52"/>
              </a:rPr>
              <a:t>модели компетенций</a:t>
            </a:r>
          </a:p>
          <a:p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(ОП</a:t>
            </a:r>
            <a:r>
              <a:rPr lang="en-US" sz="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52"/>
              </a:rPr>
              <a:t>) </a:t>
            </a:r>
            <a:r>
              <a:rPr lang="ru-RU" sz="800" dirty="0" smtClean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Составление </a:t>
            </a:r>
            <a:r>
              <a:rPr lang="ru-RU" sz="800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индивидуальных планов </a:t>
            </a:r>
            <a:r>
              <a:rPr lang="ru-RU" sz="800" dirty="0" smtClean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развития</a:t>
            </a:r>
            <a:endParaRPr lang="ru-RU" sz="800" dirty="0">
              <a:solidFill>
                <a:schemeClr val="accent6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grpSp>
        <p:nvGrpSpPr>
          <p:cNvPr id="79" name="Группа 78"/>
          <p:cNvGrpSpPr/>
          <p:nvPr/>
        </p:nvGrpSpPr>
        <p:grpSpPr>
          <a:xfrm>
            <a:off x="7923712" y="3722046"/>
            <a:ext cx="3143730" cy="34109"/>
            <a:chOff x="9209024" y="211836"/>
            <a:chExt cx="3557833" cy="51816"/>
          </a:xfrm>
        </p:grpSpPr>
        <p:cxnSp>
          <p:nvCxnSpPr>
            <p:cNvPr id="80" name="Прямая соединительная линия 79"/>
            <p:cNvCxnSpPr/>
            <p:nvPr/>
          </p:nvCxnSpPr>
          <p:spPr>
            <a:xfrm>
              <a:off x="9260840" y="237744"/>
              <a:ext cx="3506017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Овал 80"/>
            <p:cNvSpPr/>
            <p:nvPr/>
          </p:nvSpPr>
          <p:spPr>
            <a:xfrm>
              <a:off x="9209024" y="211836"/>
              <a:ext cx="51816" cy="5181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</p:grpSp>
      <p:grpSp>
        <p:nvGrpSpPr>
          <p:cNvPr id="82" name="Группа 81"/>
          <p:cNvGrpSpPr/>
          <p:nvPr/>
        </p:nvGrpSpPr>
        <p:grpSpPr>
          <a:xfrm>
            <a:off x="7923712" y="4420017"/>
            <a:ext cx="3143730" cy="34109"/>
            <a:chOff x="9209024" y="211836"/>
            <a:chExt cx="3557833" cy="51816"/>
          </a:xfrm>
        </p:grpSpPr>
        <p:cxnSp>
          <p:nvCxnSpPr>
            <p:cNvPr id="83" name="Прямая соединительная линия 82"/>
            <p:cNvCxnSpPr/>
            <p:nvPr/>
          </p:nvCxnSpPr>
          <p:spPr>
            <a:xfrm>
              <a:off x="9260840" y="237744"/>
              <a:ext cx="3506017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Овал 83"/>
            <p:cNvSpPr/>
            <p:nvPr/>
          </p:nvSpPr>
          <p:spPr>
            <a:xfrm>
              <a:off x="9209024" y="211836"/>
              <a:ext cx="51816" cy="5181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</p:grpSp>
      <p:sp>
        <p:nvSpPr>
          <p:cNvPr id="85" name="Прямоугольник 84"/>
          <p:cNvSpPr/>
          <p:nvPr/>
        </p:nvSpPr>
        <p:spPr>
          <a:xfrm>
            <a:off x="10659824" y="176083"/>
            <a:ext cx="138140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00" dirty="0" smtClean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Бизнес-симуляции</a:t>
            </a:r>
            <a:r>
              <a:rPr lang="ru-RU" sz="600" dirty="0" smtClean="0">
                <a:latin typeface="Montserrat" panose="00000500000000000000" pitchFamily="2" charset="-52"/>
              </a:rPr>
              <a:t> </a:t>
            </a:r>
          </a:p>
        </p:txBody>
      </p:sp>
      <p:sp>
        <p:nvSpPr>
          <p:cNvPr id="86" name="Прямоугольник 85"/>
          <p:cNvSpPr/>
          <p:nvPr/>
        </p:nvSpPr>
        <p:spPr>
          <a:xfrm>
            <a:off x="10659824" y="534471"/>
            <a:ext cx="138140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00" dirty="0" smtClean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Сессии</a:t>
            </a:r>
            <a:endParaRPr lang="ru-RU" sz="600" dirty="0" smtClean="0">
              <a:latin typeface="Montserrat" panose="00000500000000000000" pitchFamily="2" charset="-52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10659824" y="1252391"/>
            <a:ext cx="138140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00" dirty="0" smtClean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Обучение</a:t>
            </a:r>
            <a:endParaRPr lang="ru-RU" sz="600" dirty="0" smtClean="0">
              <a:latin typeface="Montserrat" panose="00000500000000000000" pitchFamily="2" charset="-52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10659824" y="3359164"/>
            <a:ext cx="138140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00" dirty="0" smtClean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Оценка</a:t>
            </a:r>
          </a:p>
        </p:txBody>
      </p:sp>
      <p:sp>
        <p:nvSpPr>
          <p:cNvPr id="89" name="Прямоугольник 88"/>
          <p:cNvSpPr/>
          <p:nvPr/>
        </p:nvSpPr>
        <p:spPr>
          <a:xfrm>
            <a:off x="10659824" y="3745830"/>
            <a:ext cx="138140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00" dirty="0" smtClean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Консалтинг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10754087" y="4406665"/>
            <a:ext cx="128714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00" dirty="0" smtClean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</a:rPr>
              <a:t>Обучение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467360" y="4134774"/>
            <a:ext cx="1287143" cy="121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" dirty="0" smtClean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-52"/>
              </a:rPr>
              <a:t>Обучение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467360" y="2223207"/>
            <a:ext cx="1381406" cy="121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" dirty="0" smtClean="0">
                <a:solidFill>
                  <a:srgbClr val="7030A0"/>
                </a:solidFill>
                <a:latin typeface="Montserrat" panose="00000500000000000000" pitchFamily="2" charset="-52"/>
              </a:rPr>
              <a:t>Консалтинг</a:t>
            </a:r>
          </a:p>
        </p:txBody>
      </p:sp>
      <p:sp>
        <p:nvSpPr>
          <p:cNvPr id="93" name="Прямоугольник 92"/>
          <p:cNvSpPr/>
          <p:nvPr/>
        </p:nvSpPr>
        <p:spPr>
          <a:xfrm>
            <a:off x="467360" y="2450902"/>
            <a:ext cx="1381406" cy="121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" dirty="0" smtClean="0">
                <a:solidFill>
                  <a:srgbClr val="7030A0"/>
                </a:solidFill>
                <a:latin typeface="Montserrat" panose="00000500000000000000" pitchFamily="2" charset="-52"/>
              </a:rPr>
              <a:t>Обучение</a:t>
            </a:r>
          </a:p>
        </p:txBody>
      </p:sp>
      <p:sp>
        <p:nvSpPr>
          <p:cNvPr id="94" name="Прямоугольник 93"/>
          <p:cNvSpPr/>
          <p:nvPr/>
        </p:nvSpPr>
        <p:spPr>
          <a:xfrm>
            <a:off x="467360" y="142247"/>
            <a:ext cx="1381406" cy="121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" dirty="0" smtClean="0">
                <a:solidFill>
                  <a:schemeClr val="accent2">
                    <a:lumMod val="75000"/>
                  </a:schemeClr>
                </a:solidFill>
                <a:latin typeface="Montserrat" panose="00000500000000000000" pitchFamily="2" charset="-52"/>
              </a:rPr>
              <a:t>Консалтинг</a:t>
            </a:r>
          </a:p>
        </p:txBody>
      </p:sp>
      <p:sp>
        <p:nvSpPr>
          <p:cNvPr id="95" name="Прямоугольник 94"/>
          <p:cNvSpPr/>
          <p:nvPr/>
        </p:nvSpPr>
        <p:spPr>
          <a:xfrm>
            <a:off x="467360" y="369942"/>
            <a:ext cx="1381406" cy="121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" dirty="0" smtClean="0">
                <a:solidFill>
                  <a:schemeClr val="accent2">
                    <a:lumMod val="75000"/>
                  </a:schemeClr>
                </a:solidFill>
                <a:latin typeface="Montserrat" panose="00000500000000000000" pitchFamily="2" charset="-52"/>
              </a:rPr>
              <a:t>Обучение</a:t>
            </a:r>
          </a:p>
        </p:txBody>
      </p:sp>
    </p:spTree>
    <p:extLst>
      <p:ext uri="{BB962C8B-B14F-4D97-AF65-F5344CB8AC3E}">
        <p14:creationId xmlns:p14="http://schemas.microsoft.com/office/powerpoint/2010/main" val="4077123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38328" y="1143000"/>
            <a:ext cx="11494008" cy="5001768"/>
          </a:xfrm>
          <a:prstGeom prst="rect">
            <a:avLst/>
          </a:prstGeom>
          <a:solidFill>
            <a:srgbClr val="F3F7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23888" y="768639"/>
            <a:ext cx="1080000" cy="0"/>
          </a:xfrm>
          <a:prstGeom prst="line">
            <a:avLst/>
          </a:prstGeom>
          <a:ln w="38100">
            <a:solidFill>
              <a:srgbClr val="104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6884" y="296528"/>
            <a:ext cx="2739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tserrat ExtraBold" panose="00000900000000000000" pitchFamily="2" charset="-52"/>
                <a:ea typeface="Segoe UI Black" panose="020B0A02040204020203" pitchFamily="34" charset="0"/>
                <a:cs typeface="Segoe UI" panose="020B0502040204020203" pitchFamily="34" charset="0"/>
              </a:rPr>
              <a:t>Наши клиенты</a:t>
            </a:r>
            <a:endParaRPr lang="ru-RU" sz="2400" b="1" dirty="0">
              <a:latin typeface="Montserrat ExtraBold" panose="00000900000000000000" pitchFamily="2" charset="-52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516884" y="1275742"/>
            <a:ext cx="11214868" cy="4695290"/>
            <a:chOff x="516884" y="1275742"/>
            <a:chExt cx="11214868" cy="469529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516884" y="1275742"/>
              <a:ext cx="11214868" cy="4695290"/>
            </a:xfrm>
            <a:prstGeom prst="rect">
              <a:avLst/>
            </a:prstGeom>
            <a:solidFill>
              <a:srgbClr val="F3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888" y="1321879"/>
              <a:ext cx="10871295" cy="3049824"/>
            </a:xfrm>
            <a:prstGeom prst="rect">
              <a:avLst/>
            </a:prstGeom>
          </p:spPr>
        </p:pic>
        <p:pic>
          <p:nvPicPr>
            <p:cNvPr id="17" name="Рисунок 16" descr="https://snf-group.ru/wp-content/themes/snf/assets/img/logo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911" y="4821423"/>
              <a:ext cx="973558" cy="573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9811" y="4872480"/>
              <a:ext cx="1546396" cy="522431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5348" y="4867155"/>
              <a:ext cx="2699591" cy="527756"/>
            </a:xfrm>
            <a:prstGeom prst="rect">
              <a:avLst/>
            </a:prstGeom>
          </p:spPr>
        </p:pic>
        <p:sp>
          <p:nvSpPr>
            <p:cNvPr id="20" name="Прямоугольник 19"/>
            <p:cNvSpPr/>
            <p:nvPr/>
          </p:nvSpPr>
          <p:spPr>
            <a:xfrm>
              <a:off x="714103" y="1460743"/>
              <a:ext cx="1524000" cy="2162023"/>
            </a:xfrm>
            <a:prstGeom prst="rect">
              <a:avLst/>
            </a:prstGeom>
            <a:solidFill>
              <a:srgbClr val="F3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141" y="1460743"/>
              <a:ext cx="1467966" cy="563699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1676" y="3740450"/>
              <a:ext cx="2059551" cy="631253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0" y="2372265"/>
              <a:ext cx="1793966" cy="968818"/>
            </a:xfrm>
            <a:prstGeom prst="rect">
              <a:avLst/>
            </a:prstGeom>
          </p:spPr>
        </p:pic>
        <p:pic>
          <p:nvPicPr>
            <p:cNvPr id="24" name="Picture 8" descr="https://avatars.mds.yandex.net/i?id=8646257d6b850da49d13d6f251c8091bbbb9b96e-5340698-images-thumbs&amp;n=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4315" y="1497560"/>
              <a:ext cx="1441892" cy="576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6506" y="2668538"/>
              <a:ext cx="1733006" cy="558867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3891" y="4603696"/>
              <a:ext cx="2119993" cy="1059997"/>
            </a:xfrm>
            <a:prstGeom prst="rect">
              <a:avLst/>
            </a:prstGeom>
          </p:spPr>
        </p:pic>
        <p:sp>
          <p:nvSpPr>
            <p:cNvPr id="27" name="Прямоугольник 26"/>
            <p:cNvSpPr/>
            <p:nvPr/>
          </p:nvSpPr>
          <p:spPr>
            <a:xfrm>
              <a:off x="9774936" y="2668538"/>
              <a:ext cx="1801368" cy="486142"/>
            </a:xfrm>
            <a:prstGeom prst="rect">
              <a:avLst/>
            </a:prstGeom>
            <a:solidFill>
              <a:srgbClr val="F3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Picture 4" descr="https://www.angstrem.ru/upload/medialibrary/bc0/bc0f77bbff3f7c2c077fdc27db0296b7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6436" y="2776812"/>
              <a:ext cx="2235751" cy="342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Прямоугольник 28"/>
            <p:cNvSpPr/>
            <p:nvPr/>
          </p:nvSpPr>
          <p:spPr>
            <a:xfrm>
              <a:off x="7827264" y="3756761"/>
              <a:ext cx="3593592" cy="614942"/>
            </a:xfrm>
            <a:prstGeom prst="rect">
              <a:avLst/>
            </a:prstGeom>
            <a:solidFill>
              <a:srgbClr val="F3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Picture 6" descr="https://www.karkasmonolit.ru/images/logo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1557" y="3798116"/>
              <a:ext cx="3307172" cy="51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578509" y="2551177"/>
              <a:ext cx="1578427" cy="600010"/>
            </a:xfrm>
            <a:prstGeom prst="rect">
              <a:avLst/>
            </a:prstGeom>
            <a:solidFill>
              <a:srgbClr val="F3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2" name="Picture 2" descr="https://upload.wikimedia.org/wikipedia/commons/thumb/b/b2/Barilla_brand_logo_%282022-present%29.svg/1134px-Barilla_brand_logo_%282022-present%29.svg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988" y="2556583"/>
              <a:ext cx="1746964" cy="699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Прямоугольник 32"/>
            <p:cNvSpPr/>
            <p:nvPr/>
          </p:nvSpPr>
          <p:spPr>
            <a:xfrm>
              <a:off x="5047033" y="2803716"/>
              <a:ext cx="1801368" cy="486142"/>
            </a:xfrm>
            <a:prstGeom prst="rect">
              <a:avLst/>
            </a:prstGeom>
            <a:solidFill>
              <a:srgbClr val="F3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Picture 2" descr="АО &quot;НПО &quot;СПЛАВ&quot; ИМ. А.Н. ГАНИЧЕВА&quot;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269" y="2345362"/>
              <a:ext cx="1390263" cy="910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Прямоугольник 34"/>
            <p:cNvSpPr/>
            <p:nvPr/>
          </p:nvSpPr>
          <p:spPr>
            <a:xfrm>
              <a:off x="5151676" y="1581151"/>
              <a:ext cx="1696725" cy="455899"/>
            </a:xfrm>
            <a:prstGeom prst="rect">
              <a:avLst/>
            </a:prstGeom>
            <a:solidFill>
              <a:srgbClr val="F3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Picture 4" descr="Обновленный логотип KASTAMONU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033" y="1497560"/>
              <a:ext cx="1924604" cy="417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Прямоугольник 36"/>
            <p:cNvSpPr/>
            <p:nvPr/>
          </p:nvSpPr>
          <p:spPr>
            <a:xfrm>
              <a:off x="7578509" y="1509501"/>
              <a:ext cx="1787927" cy="595992"/>
            </a:xfrm>
            <a:prstGeom prst="rect">
              <a:avLst/>
            </a:prstGeom>
            <a:solidFill>
              <a:srgbClr val="F3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Picture 8" descr="Тинькофф - Центральный университет - CNews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2351" y="1361835"/>
              <a:ext cx="2300242" cy="761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1829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53661" y="2953512"/>
            <a:ext cx="10993345" cy="3187658"/>
          </a:xfrm>
          <a:prstGeom prst="roundRect">
            <a:avLst>
              <a:gd name="adj" fmla="val 8011"/>
            </a:avLst>
          </a:prstGeom>
          <a:solidFill>
            <a:srgbClr val="104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2" charset="-52"/>
            </a:endParaRPr>
          </a:p>
        </p:txBody>
      </p:sp>
      <p:sp>
        <p:nvSpPr>
          <p:cNvPr id="21" name="Shape 13"/>
          <p:cNvSpPr/>
          <p:nvPr/>
        </p:nvSpPr>
        <p:spPr>
          <a:xfrm>
            <a:off x="1015209" y="3221803"/>
            <a:ext cx="1883664" cy="1223770"/>
          </a:xfrm>
          <a:prstGeom prst="roundRect">
            <a:avLst>
              <a:gd name="adj" fmla="val 7024"/>
            </a:avLst>
          </a:prstGeom>
          <a:solidFill>
            <a:srgbClr val="FFFFFF">
              <a:alpha val="100000"/>
            </a:srgbClr>
          </a:solidFill>
          <a:ln/>
        </p:spPr>
        <p:txBody>
          <a:bodyPr/>
          <a:lstStyle/>
          <a:p>
            <a:endParaRPr lang="ru-RU" sz="900" dirty="0">
              <a:latin typeface="Montserrat" panose="00000500000000000000" pitchFamily="2" charset="-52"/>
            </a:endParaRPr>
          </a:p>
        </p:txBody>
      </p:sp>
      <p:pic>
        <p:nvPicPr>
          <p:cNvPr id="24" name="Image 1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998" y="6286128"/>
            <a:ext cx="11429941" cy="634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ABBCF09-A39A-3817-1883-FA75A1D4EBF7}"/>
              </a:ext>
            </a:extLst>
          </p:cNvPr>
          <p:cNvSpPr txBox="1"/>
          <p:nvPr/>
        </p:nvSpPr>
        <p:spPr>
          <a:xfrm>
            <a:off x="1195178" y="3362775"/>
            <a:ext cx="15237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</a:pPr>
            <a:r>
              <a:rPr kumimoji="1" lang="ru-RU" altLang="ru-RU" dirty="0" smtClean="0">
                <a:solidFill>
                  <a:srgbClr val="1045FF"/>
                </a:solidFill>
                <a:latin typeface="Montserrat Medium" panose="00000600000000000000" pitchFamily="2" charset="-52"/>
                <a:cs typeface="Segoe UI" panose="020B0502040204020203" pitchFamily="34" charset="0"/>
              </a:rPr>
              <a:t>Тренинги</a:t>
            </a:r>
            <a:endParaRPr kumimoji="1" lang="ru-RU" altLang="ru-RU" dirty="0">
              <a:solidFill>
                <a:srgbClr val="1045FF"/>
              </a:solidFill>
              <a:latin typeface="Montserrat Medium" panose="00000600000000000000" pitchFamily="2" charset="-52"/>
              <a:cs typeface="Segoe UI" panose="020B0502040204020203" pitchFamily="34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623888" y="768639"/>
            <a:ext cx="1080000" cy="0"/>
          </a:xfrm>
          <a:prstGeom prst="line">
            <a:avLst/>
          </a:prstGeom>
          <a:ln w="38100">
            <a:solidFill>
              <a:srgbClr val="104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16884" y="296528"/>
            <a:ext cx="10863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tserrat ExtraBold" panose="00000900000000000000" pitchFamily="2" charset="-52"/>
                <a:ea typeface="Segoe UI Black" panose="020B0A02040204020203" pitchFamily="34" charset="0"/>
                <a:cs typeface="Segoe UI" panose="020B0502040204020203" pitchFamily="34" charset="0"/>
              </a:rPr>
              <a:t>Образовательные программы по развитию «мягких» навыков</a:t>
            </a:r>
            <a:endParaRPr lang="ru-RU" sz="2400" b="1" dirty="0">
              <a:latin typeface="Montserrat ExtraBold" panose="00000900000000000000" pitchFamily="2" charset="-52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3888" y="953135"/>
            <a:ext cx="3807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 smtClean="0">
                <a:solidFill>
                  <a:srgbClr val="1045FF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65+</a:t>
            </a:r>
            <a:endParaRPr lang="ru-RU" sz="7200" b="1" dirty="0" smtClean="0">
              <a:solidFill>
                <a:srgbClr val="1045FF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  <a:p>
            <a:r>
              <a:rPr lang="ru-RU" sz="2000" dirty="0" smtClean="0">
                <a:solidFill>
                  <a:srgbClr val="03543F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образовательных программ</a:t>
            </a:r>
            <a:endParaRPr lang="ru-RU" sz="2000" dirty="0">
              <a:solidFill>
                <a:srgbClr val="03543F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92012" y="1255688"/>
            <a:ext cx="35141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3543F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Переговоры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3543F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Продажи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3543F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Коммуникации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3543F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Публичные выступления</a:t>
            </a:r>
            <a:endParaRPr lang="ru-RU" dirty="0">
              <a:solidFill>
                <a:srgbClr val="03543F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023284" y="1255688"/>
            <a:ext cx="35237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3543F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Личная эффективность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3543F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Управление людьми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3543F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Управление процессами</a:t>
            </a:r>
            <a:endParaRPr lang="ru-RU" dirty="0">
              <a:solidFill>
                <a:srgbClr val="03543F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</p:txBody>
      </p:sp>
      <p:sp>
        <p:nvSpPr>
          <p:cNvPr id="34" name="Shape 13"/>
          <p:cNvSpPr/>
          <p:nvPr/>
        </p:nvSpPr>
        <p:spPr>
          <a:xfrm>
            <a:off x="3360420" y="3221803"/>
            <a:ext cx="2916936" cy="1223770"/>
          </a:xfrm>
          <a:prstGeom prst="roundRect">
            <a:avLst>
              <a:gd name="adj" fmla="val 7024"/>
            </a:avLst>
          </a:prstGeom>
          <a:solidFill>
            <a:srgbClr val="FFFFFF">
              <a:alpha val="100000"/>
            </a:srgbClr>
          </a:solidFill>
          <a:ln/>
        </p:spPr>
        <p:txBody>
          <a:bodyPr/>
          <a:lstStyle/>
          <a:p>
            <a:endParaRPr lang="ru-RU" sz="900" dirty="0">
              <a:latin typeface="Montserrat" panose="00000500000000000000" pitchFamily="2" charset="-52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BBCF09-A39A-3817-1883-FA75A1D4EBF7}"/>
              </a:ext>
            </a:extLst>
          </p:cNvPr>
          <p:cNvSpPr txBox="1"/>
          <p:nvPr/>
        </p:nvSpPr>
        <p:spPr>
          <a:xfrm>
            <a:off x="3512014" y="3349197"/>
            <a:ext cx="26486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</a:pPr>
            <a:r>
              <a:rPr kumimoji="1" lang="ru-RU" altLang="ru-RU" dirty="0" smtClean="0">
                <a:solidFill>
                  <a:srgbClr val="1045FF"/>
                </a:solidFill>
                <a:latin typeface="Montserrat Medium" panose="00000600000000000000" pitchFamily="2" charset="-52"/>
                <a:cs typeface="Segoe UI" panose="020B0502040204020203" pitchFamily="34" charset="0"/>
              </a:rPr>
              <a:t>Образовательные заряды</a:t>
            </a:r>
            <a:endParaRPr kumimoji="1" lang="ru-RU" altLang="ru-RU" dirty="0">
              <a:solidFill>
                <a:srgbClr val="1045FF"/>
              </a:solidFill>
              <a:latin typeface="Montserrat Medium" panose="00000600000000000000" pitchFamily="2" charset="-52"/>
              <a:cs typeface="Segoe UI" panose="020B0502040204020203" pitchFamily="34" charset="0"/>
            </a:endParaRPr>
          </a:p>
        </p:txBody>
      </p:sp>
      <p:sp>
        <p:nvSpPr>
          <p:cNvPr id="36" name="Shape 13"/>
          <p:cNvSpPr/>
          <p:nvPr/>
        </p:nvSpPr>
        <p:spPr>
          <a:xfrm>
            <a:off x="6738903" y="3221803"/>
            <a:ext cx="1883664" cy="1223770"/>
          </a:xfrm>
          <a:prstGeom prst="roundRect">
            <a:avLst>
              <a:gd name="adj" fmla="val 7024"/>
            </a:avLst>
          </a:prstGeom>
          <a:solidFill>
            <a:srgbClr val="FFFFFF">
              <a:alpha val="100000"/>
            </a:srgbClr>
          </a:solidFill>
          <a:ln/>
        </p:spPr>
        <p:txBody>
          <a:bodyPr/>
          <a:lstStyle/>
          <a:p>
            <a:endParaRPr lang="ru-RU" sz="900" dirty="0">
              <a:latin typeface="Montserrat" panose="00000500000000000000" pitchFamily="2" charset="-5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ABBCF09-A39A-3817-1883-FA75A1D4EBF7}"/>
              </a:ext>
            </a:extLst>
          </p:cNvPr>
          <p:cNvSpPr txBox="1"/>
          <p:nvPr/>
        </p:nvSpPr>
        <p:spPr>
          <a:xfrm>
            <a:off x="6918871" y="3362775"/>
            <a:ext cx="15237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</a:pPr>
            <a:r>
              <a:rPr kumimoji="1" lang="ru-RU" altLang="ru-RU" dirty="0" smtClean="0">
                <a:solidFill>
                  <a:srgbClr val="1045FF"/>
                </a:solidFill>
                <a:latin typeface="Montserrat Medium" panose="00000600000000000000" pitchFamily="2" charset="-52"/>
                <a:cs typeface="Segoe UI" panose="020B0502040204020203" pitchFamily="34" charset="0"/>
              </a:rPr>
              <a:t>Подкасты</a:t>
            </a:r>
            <a:endParaRPr kumimoji="1" lang="ru-RU" altLang="ru-RU" dirty="0">
              <a:solidFill>
                <a:srgbClr val="1045FF"/>
              </a:solidFill>
              <a:latin typeface="Montserrat Medium" panose="00000600000000000000" pitchFamily="2" charset="-52"/>
              <a:cs typeface="Segoe UI" panose="020B0502040204020203" pitchFamily="34" charset="0"/>
            </a:endParaRPr>
          </a:p>
        </p:txBody>
      </p:sp>
      <p:sp>
        <p:nvSpPr>
          <p:cNvPr id="38" name="Shape 13"/>
          <p:cNvSpPr/>
          <p:nvPr/>
        </p:nvSpPr>
        <p:spPr>
          <a:xfrm>
            <a:off x="9084114" y="3205416"/>
            <a:ext cx="2193348" cy="1223770"/>
          </a:xfrm>
          <a:prstGeom prst="roundRect">
            <a:avLst>
              <a:gd name="adj" fmla="val 7024"/>
            </a:avLst>
          </a:prstGeom>
          <a:solidFill>
            <a:srgbClr val="FFFFFF">
              <a:alpha val="100000"/>
            </a:srgbClr>
          </a:solidFill>
          <a:ln/>
        </p:spPr>
        <p:txBody>
          <a:bodyPr/>
          <a:lstStyle/>
          <a:p>
            <a:endParaRPr lang="ru-RU" sz="900" dirty="0">
              <a:latin typeface="Montserrat" panose="00000500000000000000" pitchFamily="2" charset="-5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ABBCF09-A39A-3817-1883-FA75A1D4EBF7}"/>
              </a:ext>
            </a:extLst>
          </p:cNvPr>
          <p:cNvSpPr txBox="1"/>
          <p:nvPr/>
        </p:nvSpPr>
        <p:spPr>
          <a:xfrm>
            <a:off x="9122144" y="3351414"/>
            <a:ext cx="21243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</a:pPr>
            <a:r>
              <a:rPr kumimoji="1" lang="ru-RU" altLang="ru-RU" dirty="0" smtClean="0">
                <a:solidFill>
                  <a:srgbClr val="1045FF"/>
                </a:solidFill>
                <a:latin typeface="Montserrat Medium" panose="00000600000000000000" pitchFamily="2" charset="-52"/>
                <a:cs typeface="Segoe UI" panose="020B0502040204020203" pitchFamily="34" charset="0"/>
              </a:rPr>
              <a:t>Онлайн-курсы</a:t>
            </a:r>
            <a:endParaRPr kumimoji="1" lang="ru-RU" altLang="ru-RU" dirty="0">
              <a:solidFill>
                <a:srgbClr val="1045FF"/>
              </a:solidFill>
              <a:latin typeface="Montserrat Medium" panose="00000600000000000000" pitchFamily="2" charset="-52"/>
              <a:cs typeface="Segoe UI" panose="020B0502040204020203" pitchFamily="34" charset="0"/>
            </a:endParaRPr>
          </a:p>
        </p:txBody>
      </p:sp>
      <p:sp>
        <p:nvSpPr>
          <p:cNvPr id="40" name="Shape 13"/>
          <p:cNvSpPr/>
          <p:nvPr/>
        </p:nvSpPr>
        <p:spPr>
          <a:xfrm>
            <a:off x="1015208" y="4673293"/>
            <a:ext cx="3236751" cy="1223770"/>
          </a:xfrm>
          <a:prstGeom prst="roundRect">
            <a:avLst>
              <a:gd name="adj" fmla="val 7024"/>
            </a:avLst>
          </a:prstGeom>
          <a:solidFill>
            <a:srgbClr val="FFFFFF">
              <a:alpha val="100000"/>
            </a:srgbClr>
          </a:solidFill>
          <a:ln/>
        </p:spPr>
        <p:txBody>
          <a:bodyPr/>
          <a:lstStyle/>
          <a:p>
            <a:endParaRPr lang="ru-RU" sz="900" dirty="0">
              <a:latin typeface="Montserrat" panose="00000500000000000000" pitchFamily="2" charset="-5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ABBCF09-A39A-3817-1883-FA75A1D4EBF7}"/>
              </a:ext>
            </a:extLst>
          </p:cNvPr>
          <p:cNvSpPr txBox="1"/>
          <p:nvPr/>
        </p:nvSpPr>
        <p:spPr>
          <a:xfrm>
            <a:off x="1141655" y="4814265"/>
            <a:ext cx="2983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</a:pPr>
            <a:r>
              <a:rPr kumimoji="1" lang="ru-RU" altLang="ru-RU" dirty="0" smtClean="0">
                <a:solidFill>
                  <a:srgbClr val="1045FF"/>
                </a:solidFill>
                <a:latin typeface="Montserrat Medium" panose="00000600000000000000" pitchFamily="2" charset="-52"/>
                <a:cs typeface="Segoe UI" panose="020B0502040204020203" pitchFamily="34" charset="0"/>
              </a:rPr>
              <a:t>Образовательные треки</a:t>
            </a:r>
            <a:endParaRPr kumimoji="1" lang="ru-RU" altLang="ru-RU" dirty="0">
              <a:solidFill>
                <a:srgbClr val="1045FF"/>
              </a:solidFill>
              <a:latin typeface="Montserrat Medium" panose="00000600000000000000" pitchFamily="2" charset="-52"/>
              <a:cs typeface="Segoe UI" panose="020B0502040204020203" pitchFamily="34" charset="0"/>
            </a:endParaRPr>
          </a:p>
        </p:txBody>
      </p:sp>
      <p:sp>
        <p:nvSpPr>
          <p:cNvPr id="42" name="Shape 13"/>
          <p:cNvSpPr/>
          <p:nvPr/>
        </p:nvSpPr>
        <p:spPr>
          <a:xfrm>
            <a:off x="4667563" y="4673293"/>
            <a:ext cx="1883664" cy="1223770"/>
          </a:xfrm>
          <a:prstGeom prst="roundRect">
            <a:avLst>
              <a:gd name="adj" fmla="val 7024"/>
            </a:avLst>
          </a:prstGeom>
          <a:solidFill>
            <a:srgbClr val="FFFFFF">
              <a:alpha val="100000"/>
            </a:srgbClr>
          </a:solidFill>
          <a:ln/>
        </p:spPr>
        <p:txBody>
          <a:bodyPr/>
          <a:lstStyle/>
          <a:p>
            <a:endParaRPr lang="ru-RU" sz="900" dirty="0">
              <a:latin typeface="Montserrat" panose="00000500000000000000" pitchFamily="2" charset="-52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ABBCF09-A39A-3817-1883-FA75A1D4EBF7}"/>
              </a:ext>
            </a:extLst>
          </p:cNvPr>
          <p:cNvSpPr txBox="1"/>
          <p:nvPr/>
        </p:nvSpPr>
        <p:spPr>
          <a:xfrm>
            <a:off x="4847531" y="4814265"/>
            <a:ext cx="15237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</a:pPr>
            <a:r>
              <a:rPr kumimoji="1" lang="ru-RU" altLang="ru-RU" dirty="0" err="1" smtClean="0">
                <a:solidFill>
                  <a:srgbClr val="1045FF"/>
                </a:solidFill>
                <a:latin typeface="Montserrat Medium" panose="00000600000000000000" pitchFamily="2" charset="-52"/>
                <a:cs typeface="Segoe UI" panose="020B0502040204020203" pitchFamily="34" charset="0"/>
              </a:rPr>
              <a:t>Вебинары</a:t>
            </a:r>
            <a:endParaRPr kumimoji="1" lang="ru-RU" altLang="ru-RU" dirty="0">
              <a:solidFill>
                <a:srgbClr val="1045FF"/>
              </a:solidFill>
              <a:latin typeface="Montserrat Medium" panose="00000600000000000000" pitchFamily="2" charset="-52"/>
              <a:cs typeface="Segoe UI" panose="020B0502040204020203" pitchFamily="34" charset="0"/>
            </a:endParaRPr>
          </a:p>
        </p:txBody>
      </p:sp>
      <p:sp>
        <p:nvSpPr>
          <p:cNvPr id="50" name="Shape 13"/>
          <p:cNvSpPr/>
          <p:nvPr/>
        </p:nvSpPr>
        <p:spPr>
          <a:xfrm>
            <a:off x="6966829" y="4673293"/>
            <a:ext cx="4310633" cy="1223770"/>
          </a:xfrm>
          <a:prstGeom prst="roundRect">
            <a:avLst>
              <a:gd name="adj" fmla="val 7024"/>
            </a:avLst>
          </a:prstGeom>
          <a:solidFill>
            <a:srgbClr val="FFFFFF">
              <a:alpha val="100000"/>
            </a:srgbClr>
          </a:solidFill>
          <a:ln/>
        </p:spPr>
        <p:txBody>
          <a:bodyPr/>
          <a:lstStyle/>
          <a:p>
            <a:endParaRPr lang="ru-RU" sz="900" dirty="0">
              <a:latin typeface="Montserrat" panose="00000500000000000000" pitchFamily="2" charset="-52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ABBCF09-A39A-3817-1883-FA75A1D4EBF7}"/>
              </a:ext>
            </a:extLst>
          </p:cNvPr>
          <p:cNvSpPr txBox="1"/>
          <p:nvPr/>
        </p:nvSpPr>
        <p:spPr>
          <a:xfrm>
            <a:off x="7146798" y="4814265"/>
            <a:ext cx="3954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</a:pPr>
            <a:r>
              <a:rPr kumimoji="1" lang="ru-RU" altLang="ru-RU" dirty="0" smtClean="0">
                <a:solidFill>
                  <a:srgbClr val="1045FF"/>
                </a:solidFill>
                <a:latin typeface="Montserrat Medium" panose="00000600000000000000" pitchFamily="2" charset="-52"/>
                <a:cs typeface="Segoe UI" panose="020B0502040204020203" pitchFamily="34" charset="0"/>
              </a:rPr>
              <a:t>Обучающие анимационные ролики</a:t>
            </a:r>
            <a:endParaRPr kumimoji="1" lang="ru-RU" altLang="ru-RU" dirty="0">
              <a:solidFill>
                <a:srgbClr val="1045FF"/>
              </a:solidFill>
              <a:latin typeface="Montserrat Medium" panose="00000600000000000000" pitchFamily="2" charset="-52"/>
              <a:cs typeface="Segoe UI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973" y="3757786"/>
            <a:ext cx="548726" cy="5487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4457" y="3790278"/>
            <a:ext cx="632838" cy="5113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9738" y="3833688"/>
            <a:ext cx="467911" cy="4679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0368" y="3833687"/>
            <a:ext cx="467911" cy="4679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8417" y="5304560"/>
            <a:ext cx="467911" cy="4679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7250" y="5223774"/>
            <a:ext cx="548697" cy="5486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49032" y="5121595"/>
            <a:ext cx="775468" cy="77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1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623888" y="987552"/>
            <a:ext cx="10833545" cy="11704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2" charset="-52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23888" y="2762772"/>
            <a:ext cx="10833545" cy="2473371"/>
          </a:xfrm>
          <a:prstGeom prst="roundRect">
            <a:avLst/>
          </a:prstGeom>
          <a:solidFill>
            <a:srgbClr val="104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5563E0-D79E-ABE7-1A6B-EA5FC1CD42AA}"/>
              </a:ext>
            </a:extLst>
          </p:cNvPr>
          <p:cNvSpPr txBox="1"/>
          <p:nvPr/>
        </p:nvSpPr>
        <p:spPr>
          <a:xfrm>
            <a:off x="902780" y="2846109"/>
            <a:ext cx="820009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3F7FA"/>
                </a:solidFill>
              </a:rPr>
              <a:t>Слушатели программы обучаются:</a:t>
            </a:r>
          </a:p>
          <a:p>
            <a:pPr algn="ctr"/>
            <a:endParaRPr lang="ru-RU" b="1" dirty="0" smtClean="0">
              <a:solidFill>
                <a:srgbClr val="F3F7FA"/>
              </a:solidFill>
            </a:endParaRPr>
          </a:p>
          <a:p>
            <a:r>
              <a:rPr lang="ru-RU" dirty="0" smtClean="0">
                <a:solidFill>
                  <a:srgbClr val="F3F7FA"/>
                </a:solidFill>
              </a:rPr>
              <a:t>1. Разрабатывать цифровую стратегию развития компании</a:t>
            </a:r>
            <a:endParaRPr lang="ru-RU" dirty="0">
              <a:solidFill>
                <a:srgbClr val="F3F7FA"/>
              </a:solidFill>
            </a:endParaRPr>
          </a:p>
          <a:p>
            <a:r>
              <a:rPr lang="ru-RU" dirty="0" smtClean="0">
                <a:solidFill>
                  <a:srgbClr val="F3F7FA"/>
                </a:solidFill>
              </a:rPr>
              <a:t>2. </a:t>
            </a:r>
            <a:r>
              <a:rPr lang="ru-RU" dirty="0">
                <a:solidFill>
                  <a:srgbClr val="F3F7FA"/>
                </a:solidFill>
              </a:rPr>
              <a:t>Выбирать </a:t>
            </a:r>
            <a:r>
              <a:rPr lang="ru-RU" dirty="0" smtClean="0">
                <a:solidFill>
                  <a:srgbClr val="F3F7FA"/>
                </a:solidFill>
              </a:rPr>
              <a:t>и внедрять в бизнес цифровые инструменты</a:t>
            </a:r>
            <a:endParaRPr lang="ru-RU" dirty="0">
              <a:solidFill>
                <a:srgbClr val="F3F7FA"/>
              </a:solidFill>
            </a:endParaRPr>
          </a:p>
          <a:p>
            <a:r>
              <a:rPr lang="ru-RU" dirty="0" smtClean="0">
                <a:solidFill>
                  <a:srgbClr val="F3F7FA"/>
                </a:solidFill>
              </a:rPr>
              <a:t>3. Формировать конкурентные преимущества продукта</a:t>
            </a:r>
          </a:p>
          <a:p>
            <a:r>
              <a:rPr lang="ru-RU" dirty="0" smtClean="0">
                <a:solidFill>
                  <a:srgbClr val="F3F7FA"/>
                </a:solidFill>
              </a:rPr>
              <a:t>4. Управлять командами </a:t>
            </a:r>
            <a:r>
              <a:rPr lang="ru-RU" dirty="0">
                <a:solidFill>
                  <a:srgbClr val="F3F7FA"/>
                </a:solidFill>
              </a:rPr>
              <a:t>цифровой </a:t>
            </a:r>
            <a:r>
              <a:rPr lang="ru-RU" dirty="0" smtClean="0">
                <a:solidFill>
                  <a:srgbClr val="F3F7FA"/>
                </a:solidFill>
              </a:rPr>
              <a:t>трансформации</a:t>
            </a:r>
          </a:p>
          <a:p>
            <a:r>
              <a:rPr lang="ru-RU" dirty="0" smtClean="0">
                <a:solidFill>
                  <a:srgbClr val="F3F7FA"/>
                </a:solidFill>
              </a:rPr>
              <a:t>5. Рассчитывать </a:t>
            </a:r>
            <a:r>
              <a:rPr lang="ru-RU" dirty="0">
                <a:solidFill>
                  <a:srgbClr val="F3F7FA"/>
                </a:solidFill>
              </a:rPr>
              <a:t>бизнес-эффекты от цифровых </a:t>
            </a:r>
            <a:r>
              <a:rPr lang="ru-RU" dirty="0" smtClean="0">
                <a:solidFill>
                  <a:srgbClr val="F3F7FA"/>
                </a:solidFill>
              </a:rPr>
              <a:t>изменений</a:t>
            </a:r>
          </a:p>
          <a:p>
            <a:r>
              <a:rPr lang="ru-RU" dirty="0" smtClean="0">
                <a:solidFill>
                  <a:srgbClr val="F3F7FA"/>
                </a:solidFill>
              </a:rPr>
              <a:t>6. </a:t>
            </a:r>
            <a:r>
              <a:rPr lang="ru-RU" dirty="0">
                <a:solidFill>
                  <a:srgbClr val="F3F7FA"/>
                </a:solidFill>
              </a:rPr>
              <a:t>Управлять рисками </a:t>
            </a:r>
            <a:r>
              <a:rPr lang="ru-RU" dirty="0" smtClean="0">
                <a:solidFill>
                  <a:srgbClr val="F3F7FA"/>
                </a:solidFill>
              </a:rPr>
              <a:t>при цифровой трансформации 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23888" y="768639"/>
            <a:ext cx="1080000" cy="0"/>
          </a:xfrm>
          <a:prstGeom prst="line">
            <a:avLst/>
          </a:prstGeom>
          <a:ln w="38100">
            <a:solidFill>
              <a:srgbClr val="104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6884" y="296528"/>
            <a:ext cx="926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tserrat ExtraBold" panose="00000900000000000000" pitchFamily="2" charset="-52"/>
                <a:ea typeface="Segoe UI Black" panose="020B0A02040204020203" pitchFamily="34" charset="0"/>
                <a:cs typeface="Segoe UI" panose="020B0502040204020203" pitchFamily="34" charset="0"/>
              </a:rPr>
              <a:t>Мастер управления цифровым развитием компании</a:t>
            </a:r>
            <a:endParaRPr lang="ru-RU" sz="2400" b="1" dirty="0">
              <a:latin typeface="Montserrat ExtraBold" panose="00000900000000000000" pitchFamily="2" charset="-52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5563E0-D79E-ABE7-1A6B-EA5FC1CD42AA}"/>
              </a:ext>
            </a:extLst>
          </p:cNvPr>
          <p:cNvSpPr txBox="1"/>
          <p:nvPr/>
        </p:nvSpPr>
        <p:spPr>
          <a:xfrm>
            <a:off x="658522" y="997999"/>
            <a:ext cx="1079891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Первая в России программа международной категории </a:t>
            </a:r>
            <a:r>
              <a:rPr lang="en-US" dirty="0" smtClean="0"/>
              <a:t>SMM (Specialized Master of Management)</a:t>
            </a:r>
            <a:r>
              <a:rPr lang="ru-RU" dirty="0" smtClean="0"/>
              <a:t> для лидеров </a:t>
            </a:r>
            <a:r>
              <a:rPr lang="ru-RU" dirty="0"/>
              <a:t>цифровой </a:t>
            </a:r>
            <a:r>
              <a:rPr lang="ru-RU" dirty="0" smtClean="0"/>
              <a:t>трансформации.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Проводится </a:t>
            </a:r>
            <a:r>
              <a:rPr lang="ru-RU" dirty="0" smtClean="0"/>
              <a:t>ВСК Университетом </a:t>
            </a:r>
            <a:r>
              <a:rPr lang="ru-RU" dirty="0"/>
              <a:t>в партнерстве с Высшей школой корпоративного управления Президентской </a:t>
            </a:r>
            <a:r>
              <a:rPr lang="ru-RU" dirty="0" smtClean="0"/>
              <a:t>академии.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Слушатели получают диплом о профессиональной подготовке Президентской академии.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224" y="3638418"/>
            <a:ext cx="2052807" cy="988211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658522" y="5319480"/>
            <a:ext cx="10654571" cy="815975"/>
          </a:xfrm>
          <a:prstGeom prst="roundRect">
            <a:avLst>
              <a:gd name="adj" fmla="val 1756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>
              <a:solidFill>
                <a:srgbClr val="000000"/>
              </a:solidFill>
            </a:endParaRPr>
          </a:p>
        </p:txBody>
      </p:sp>
      <p:sp>
        <p:nvSpPr>
          <p:cNvPr id="10" name="Прямоугольник 4"/>
          <p:cNvSpPr>
            <a:spLocks noChangeArrowheads="1"/>
          </p:cNvSpPr>
          <p:nvPr/>
        </p:nvSpPr>
        <p:spPr bwMode="auto">
          <a:xfrm>
            <a:off x="2979876" y="5492518"/>
            <a:ext cx="2655888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altLang="ru-RU" sz="1050" dirty="0" smtClean="0">
                <a:solidFill>
                  <a:srgbClr val="000000"/>
                </a:solidFill>
                <a:cs typeface="Arial" panose="020B0604020202020204" pitchFamily="34" charset="0"/>
              </a:rPr>
              <a:t>Проводим образовательные программы для </a:t>
            </a:r>
            <a:r>
              <a:rPr lang="ru-RU" altLang="ru-RU" sz="1050" b="1" dirty="0" smtClean="0">
                <a:solidFill>
                  <a:srgbClr val="1045FF"/>
                </a:solidFill>
                <a:cs typeface="Arial" panose="020B0604020202020204" pitchFamily="34" charset="0"/>
              </a:rPr>
              <a:t>клиентов</a:t>
            </a:r>
            <a:endParaRPr lang="en-US" altLang="ru-RU" sz="1050" b="1" dirty="0" smtClean="0">
              <a:solidFill>
                <a:srgbClr val="1045FF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altLang="ru-RU" sz="1050" b="1" dirty="0" smtClean="0">
                <a:solidFill>
                  <a:srgbClr val="1045FF"/>
                </a:solidFill>
                <a:cs typeface="Arial" panose="020B0604020202020204" pitchFamily="34" charset="0"/>
              </a:rPr>
              <a:t>и партнеров ВСК</a:t>
            </a:r>
          </a:p>
        </p:txBody>
      </p:sp>
      <p:grpSp>
        <p:nvGrpSpPr>
          <p:cNvPr id="11" name="Группа 20"/>
          <p:cNvGrpSpPr>
            <a:grpSpLocks/>
          </p:cNvGrpSpPr>
          <p:nvPr/>
        </p:nvGrpSpPr>
        <p:grpSpPr bwMode="auto">
          <a:xfrm>
            <a:off x="2141676" y="5403618"/>
            <a:ext cx="647700" cy="647700"/>
            <a:chOff x="424276" y="4119011"/>
            <a:chExt cx="900000" cy="900000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424276" y="4119011"/>
              <a:ext cx="900000" cy="900000"/>
            </a:xfrm>
            <a:prstGeom prst="roundRect">
              <a:avLst>
                <a:gd name="adj" fmla="val 9894"/>
              </a:avLst>
            </a:prstGeom>
            <a:solidFill>
              <a:schemeClr val="bg1"/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pic>
          <p:nvPicPr>
            <p:cNvPr id="16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78"/>
            <a:stretch>
              <a:fillRect/>
            </a:stretch>
          </p:blipFill>
          <p:spPr bwMode="auto">
            <a:xfrm>
              <a:off x="515991" y="4209011"/>
              <a:ext cx="716570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Группа 19"/>
          <p:cNvGrpSpPr>
            <a:grpSpLocks/>
          </p:cNvGrpSpPr>
          <p:nvPr/>
        </p:nvGrpSpPr>
        <p:grpSpPr bwMode="auto">
          <a:xfrm>
            <a:off x="6089015" y="5397586"/>
            <a:ext cx="647700" cy="647700"/>
            <a:chOff x="4420390" y="4119011"/>
            <a:chExt cx="900000" cy="900000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4420390" y="4119011"/>
              <a:ext cx="900000" cy="900000"/>
            </a:xfrm>
            <a:prstGeom prst="roundRect">
              <a:avLst>
                <a:gd name="adj" fmla="val 9894"/>
              </a:avLst>
            </a:prstGeom>
            <a:solidFill>
              <a:schemeClr val="bg1"/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pic>
          <p:nvPicPr>
            <p:cNvPr id="20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01"/>
            <a:stretch>
              <a:fillRect/>
            </a:stretch>
          </p:blipFill>
          <p:spPr bwMode="auto">
            <a:xfrm>
              <a:off x="4511842" y="4209011"/>
              <a:ext cx="7170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Прямоугольник 4"/>
          <p:cNvSpPr>
            <a:spLocks noChangeArrowheads="1"/>
          </p:cNvSpPr>
          <p:nvPr/>
        </p:nvSpPr>
        <p:spPr bwMode="auto">
          <a:xfrm>
            <a:off x="6949440" y="5486486"/>
            <a:ext cx="3240088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altLang="ru-RU" sz="1050" dirty="0" smtClean="0">
                <a:solidFill>
                  <a:srgbClr val="000000"/>
                </a:solidFill>
                <a:cs typeface="Arial" panose="020B0604020202020204" pitchFamily="34" charset="0"/>
              </a:rPr>
              <a:t>Программа </a:t>
            </a:r>
            <a:r>
              <a:rPr lang="ru-RU" altLang="ru-RU" sz="1050" b="1" dirty="0">
                <a:solidFill>
                  <a:srgbClr val="1045FF"/>
                </a:solidFill>
                <a:cs typeface="Arial" panose="020B0604020202020204" pitchFamily="34" charset="0"/>
              </a:rPr>
              <a:t>Мастер управления цифровым развитием компании </a:t>
            </a:r>
            <a:r>
              <a:rPr lang="ru-RU" altLang="ru-RU" sz="1050" dirty="0" smtClean="0">
                <a:solidFill>
                  <a:srgbClr val="000000"/>
                </a:solidFill>
                <a:cs typeface="Arial" panose="020B0604020202020204" pitchFamily="34" charset="0"/>
              </a:rPr>
              <a:t>на кафедре ВСК</a:t>
            </a:r>
          </a:p>
          <a:p>
            <a:pPr>
              <a:lnSpc>
                <a:spcPct val="80000"/>
              </a:lnSpc>
              <a:defRPr/>
            </a:pPr>
            <a:r>
              <a:rPr lang="ru-RU" altLang="ru-RU" sz="1050" dirty="0" smtClean="0">
                <a:solidFill>
                  <a:srgbClr val="000000"/>
                </a:solidFill>
                <a:cs typeface="Arial" panose="020B0604020202020204" pitchFamily="34" charset="0"/>
              </a:rPr>
              <a:t>в Президентской академии</a:t>
            </a:r>
            <a:endParaRPr lang="ru-RU" altLang="ru-RU" sz="105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41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" t="7687" r="222" b="27344"/>
          <a:stretch/>
        </p:blipFill>
        <p:spPr>
          <a:xfrm>
            <a:off x="-19051" y="861112"/>
            <a:ext cx="6877051" cy="29182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847130"/>
            <a:ext cx="6858000" cy="2932234"/>
          </a:xfrm>
          <a:prstGeom prst="rect">
            <a:avLst/>
          </a:prstGeom>
          <a:solidFill>
            <a:schemeClr val="accent1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0251" y="2091270"/>
            <a:ext cx="5380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Montserrat SemiBold" panose="00000700000000000000" pitchFamily="2" charset="-52"/>
              </a:rPr>
              <a:t>Корпоративное </a:t>
            </a:r>
            <a:r>
              <a:rPr lang="ru-RU" sz="1600" dirty="0">
                <a:solidFill>
                  <a:schemeClr val="bg1"/>
                </a:solidFill>
                <a:latin typeface="Montserrat SemiBold" panose="00000700000000000000" pitchFamily="2" charset="-52"/>
              </a:rPr>
              <a:t>страхование для профессионалов: все вопросы и </a:t>
            </a:r>
            <a:r>
              <a:rPr lang="ru-RU" sz="1600" dirty="0" smtClean="0">
                <a:solidFill>
                  <a:schemeClr val="bg1"/>
                </a:solidFill>
                <a:latin typeface="Montserrat SemiBold" panose="00000700000000000000" pitchFamily="2" charset="-52"/>
              </a:rPr>
              <a:t>ответы</a:t>
            </a:r>
            <a:r>
              <a:rPr lang="ru-RU" sz="1600" dirty="0">
                <a:solidFill>
                  <a:schemeClr val="bg1"/>
                </a:solidFill>
                <a:latin typeface="Montserrat SemiBold" panose="00000700000000000000" pitchFamily="2" charset="-52"/>
              </a:rPr>
              <a:t>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71" y="1156213"/>
            <a:ext cx="717282" cy="2869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77432" y="1086113"/>
            <a:ext cx="12266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Montserrat SemiBold" panose="00000700000000000000" pitchFamily="2" charset="-52"/>
              </a:rPr>
              <a:t>8-800-222-52-71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0251" y="2718977"/>
            <a:ext cx="3986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900" b="1" dirty="0">
                <a:solidFill>
                  <a:schemeClr val="bg1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Программа: </a:t>
            </a:r>
            <a:r>
              <a:rPr lang="ru-RU" sz="900" dirty="0">
                <a:solidFill>
                  <a:schemeClr val="bg1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8 обучающих модулей, бизнес-симуляция, культурная программа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6473" y="3339969"/>
            <a:ext cx="6094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solidFill>
                  <a:schemeClr val="bg1"/>
                </a:solidFill>
                <a:latin typeface="Montserrat Medium" panose="00000600000000000000" pitchFamily="2" charset="-52"/>
              </a:rPr>
              <a:t>Формат</a:t>
            </a:r>
            <a:endParaRPr lang="ru-RU" sz="800" dirty="0">
              <a:solidFill>
                <a:schemeClr val="bg1"/>
              </a:solidFill>
              <a:latin typeface="Montserrat Medium" panose="00000600000000000000" pitchFamily="2" charset="-52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864550" y="3335346"/>
            <a:ext cx="449162" cy="215444"/>
            <a:chOff x="4556627" y="2128086"/>
            <a:chExt cx="449162" cy="215444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4563238" y="2142387"/>
              <a:ext cx="435940" cy="186843"/>
            </a:xfrm>
            <a:prstGeom prst="round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56627" y="2128086"/>
              <a:ext cx="4491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>
                  <a:solidFill>
                    <a:schemeClr val="accent1">
                      <a:lumMod val="50000"/>
                    </a:schemeClr>
                  </a:solidFill>
                  <a:latin typeface="Montserrat Medium" panose="00000600000000000000" pitchFamily="2" charset="-52"/>
                </a:rPr>
                <a:t>очно</a:t>
              </a:r>
              <a:endParaRPr lang="ru-RU" sz="800" dirty="0">
                <a:solidFill>
                  <a:schemeClr val="accent1">
                    <a:lumMod val="50000"/>
                  </a:schemeClr>
                </a:solidFill>
                <a:latin typeface="Montserrat Medium" panose="00000600000000000000" pitchFamily="2" charset="-52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180051" y="2247321"/>
            <a:ext cx="1478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1"/>
                </a:solidFill>
                <a:latin typeface="Montserrat Medium" panose="00000600000000000000" pitchFamily="2" charset="-52"/>
                <a:cs typeface="Segoe UI" panose="020B0502040204020203" pitchFamily="34" charset="0"/>
              </a:rPr>
              <a:t>17-18 октября 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799989" y="2488114"/>
            <a:ext cx="788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Москва</a:t>
            </a:r>
            <a:endParaRPr lang="ru-RU" sz="12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251" y="1861046"/>
            <a:ext cx="65518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spc="300" dirty="0" smtClean="0">
                <a:solidFill>
                  <a:schemeClr val="bg1">
                    <a:lumMod val="95000"/>
                  </a:schemeClr>
                </a:solidFill>
                <a:latin typeface="Montserrat Medium" panose="00000600000000000000" pitchFamily="2" charset="-52"/>
              </a:rPr>
              <a:t>БИЗНЕС-ИНТЕНСИВ</a:t>
            </a:r>
            <a:endParaRPr lang="ru-RU" sz="800" spc="300" dirty="0">
              <a:solidFill>
                <a:schemeClr val="bg1">
                  <a:lumMod val="95000"/>
                </a:schemeClr>
              </a:solidFill>
              <a:latin typeface="Montserrat Medium" panose="00000600000000000000" pitchFamily="2" charset="-52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364339" y="3335346"/>
            <a:ext cx="588623" cy="215444"/>
            <a:chOff x="4556627" y="2128086"/>
            <a:chExt cx="448915" cy="215444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4563238" y="2142387"/>
              <a:ext cx="435940" cy="186843"/>
            </a:xfrm>
            <a:prstGeom prst="round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56627" y="2128086"/>
              <a:ext cx="44891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>
                  <a:solidFill>
                    <a:schemeClr val="accent1">
                      <a:lumMod val="50000"/>
                    </a:schemeClr>
                  </a:solidFill>
                  <a:latin typeface="Montserrat Medium" panose="00000600000000000000" pitchFamily="2" charset="-52"/>
                </a:rPr>
                <a:t>онлайн</a:t>
              </a:r>
              <a:endParaRPr lang="ru-RU" sz="800" dirty="0">
                <a:solidFill>
                  <a:schemeClr val="accent1">
                    <a:lumMod val="50000"/>
                  </a:schemeClr>
                </a:solidFill>
                <a:latin typeface="Montserrat Medium" panose="00000600000000000000" pitchFamily="2" charset="-52"/>
              </a:endParaRPr>
            </a:p>
          </p:txBody>
        </p:sp>
      </p:grpSp>
      <p:cxnSp>
        <p:nvCxnSpPr>
          <p:cNvPr id="18" name="Прямая соединительная линия 17"/>
          <p:cNvCxnSpPr/>
          <p:nvPr/>
        </p:nvCxnSpPr>
        <p:spPr>
          <a:xfrm>
            <a:off x="623888" y="768639"/>
            <a:ext cx="1080000" cy="0"/>
          </a:xfrm>
          <a:prstGeom prst="line">
            <a:avLst/>
          </a:prstGeom>
          <a:ln w="38100">
            <a:solidFill>
              <a:srgbClr val="104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16884" y="296528"/>
            <a:ext cx="11755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tserrat ExtraBold" panose="00000900000000000000" pitchFamily="2" charset="-52"/>
                <a:ea typeface="Segoe UI Black" panose="020B0A02040204020203" pitchFamily="34" charset="0"/>
                <a:cs typeface="Segoe UI" panose="020B0502040204020203" pitchFamily="34" charset="0"/>
              </a:rPr>
              <a:t>Программы для профессионалов по корпоративному страхованию</a:t>
            </a:r>
            <a:endParaRPr lang="ru-RU" sz="2400" b="1" dirty="0">
              <a:latin typeface="Montserrat ExtraBold" panose="00000900000000000000" pitchFamily="2" charset="-52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7124536" y="865375"/>
            <a:ext cx="5311304" cy="816121"/>
            <a:chOff x="346599" y="3206027"/>
            <a:chExt cx="3126594" cy="816121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346599" y="3206027"/>
              <a:ext cx="2896480" cy="816121"/>
            </a:xfrm>
            <a:prstGeom prst="roundRect">
              <a:avLst>
                <a:gd name="adj" fmla="val 676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17482" y="3284517"/>
              <a:ext cx="12288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latin typeface="Montserrat SemiBold" panose="00000700000000000000" pitchFamily="2" charset="-52"/>
                </a:rPr>
                <a:t>Целевая аудитория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7482" y="3570110"/>
              <a:ext cx="295571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1050" dirty="0">
                  <a:latin typeface="Montserrat Medium" panose="00000600000000000000" pitchFamily="2" charset="-52"/>
                </a:rPr>
                <a:t>Р</a:t>
              </a:r>
              <a:r>
                <a:rPr lang="ru-RU" sz="1050" dirty="0" smtClean="0">
                  <a:latin typeface="Montserrat Medium" panose="00000600000000000000" pitchFamily="2" charset="-52"/>
                </a:rPr>
                <a:t>уководители </a:t>
              </a:r>
              <a:r>
                <a:rPr lang="ru-RU" sz="1050" dirty="0">
                  <a:latin typeface="Montserrat Medium" panose="00000600000000000000" pitchFamily="2" charset="-52"/>
                </a:rPr>
                <a:t>и эксперты корпоративных Страхователей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124536" y="1861047"/>
            <a:ext cx="4920397" cy="2864958"/>
            <a:chOff x="346599" y="4211800"/>
            <a:chExt cx="2896480" cy="4115609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346599" y="4211800"/>
              <a:ext cx="2896480" cy="4115609"/>
            </a:xfrm>
            <a:prstGeom prst="roundRect">
              <a:avLst>
                <a:gd name="adj" fmla="val 220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09906" y="4280523"/>
              <a:ext cx="15856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latin typeface="Montserrat SemiBold" panose="00000700000000000000" pitchFamily="2" charset="-52"/>
                </a:rPr>
                <a:t>Что вы получите:</a:t>
              </a:r>
              <a:endParaRPr lang="ru-RU" sz="1200" b="1" dirty="0">
                <a:latin typeface="Montserrat SemiBold" panose="00000700000000000000" pitchFamily="2" charset="-5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51204" y="4571504"/>
              <a:ext cx="2669904" cy="3603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spcAft>
                  <a:spcPts val="300"/>
                </a:spcAft>
                <a:buFont typeface="+mj-lt"/>
                <a:buAutoNum type="arabicPeriod"/>
              </a:pPr>
              <a:r>
                <a:rPr lang="ru-RU" sz="1050" b="1" dirty="0" smtClean="0">
                  <a:latin typeface="Montserrat" panose="00000500000000000000" pitchFamily="2" charset="-52"/>
                </a:rPr>
                <a:t>Экспертные </a:t>
              </a:r>
              <a:r>
                <a:rPr lang="ru-RU" sz="1050" b="1" dirty="0">
                  <a:latin typeface="Montserrat" panose="00000500000000000000" pitchFamily="2" charset="-52"/>
                </a:rPr>
                <a:t>знания: </a:t>
              </a:r>
              <a:r>
                <a:rPr lang="ru-RU" sz="1050" dirty="0" smtClean="0">
                  <a:latin typeface="Montserrat" panose="00000500000000000000" pitchFamily="2" charset="-52"/>
                </a:rPr>
                <a:t>последние </a:t>
              </a:r>
              <a:r>
                <a:rPr lang="ru-RU" sz="1050" dirty="0">
                  <a:latin typeface="Montserrat" panose="00000500000000000000" pitchFamily="2" charset="-52"/>
                </a:rPr>
                <a:t>тренды и лучшие практики в сфере корпоративного страхования, которые помогут вам эффективно управлять страховой защитой</a:t>
              </a:r>
              <a:r>
                <a:rPr lang="ru-RU" sz="1050" dirty="0" smtClean="0">
                  <a:latin typeface="Montserrat" panose="00000500000000000000" pitchFamily="2" charset="-52"/>
                </a:rPr>
                <a:t>.</a:t>
              </a:r>
              <a:endParaRPr lang="ru-RU" sz="1050" dirty="0">
                <a:latin typeface="Montserrat" panose="00000500000000000000" pitchFamily="2" charset="-52"/>
              </a:endParaRPr>
            </a:p>
            <a:p>
              <a:pPr marL="228600" indent="-228600">
                <a:spcAft>
                  <a:spcPts val="300"/>
                </a:spcAft>
                <a:buFont typeface="+mj-lt"/>
                <a:buAutoNum type="arabicPeriod"/>
              </a:pPr>
              <a:r>
                <a:rPr lang="ru-RU" sz="1050" b="1" dirty="0" smtClean="0">
                  <a:latin typeface="Montserrat" panose="00000500000000000000" pitchFamily="2" charset="-52"/>
                </a:rPr>
                <a:t>Практические </a:t>
              </a:r>
              <a:r>
                <a:rPr lang="ru-RU" sz="1050" b="1" dirty="0">
                  <a:latin typeface="Montserrat" panose="00000500000000000000" pitchFamily="2" charset="-52"/>
                </a:rPr>
                <a:t>навыки</a:t>
              </a:r>
              <a:r>
                <a:rPr lang="ru-RU" sz="1050" dirty="0">
                  <a:latin typeface="Montserrat" panose="00000500000000000000" pitchFamily="2" charset="-52"/>
                </a:rPr>
                <a:t>: реальные кейсы и разбор конкретных ситуаций позволят вам применить полученные знания сразу же после окончания курса.</a:t>
              </a:r>
            </a:p>
            <a:p>
              <a:pPr marL="228600" indent="-228600">
                <a:spcAft>
                  <a:spcPts val="300"/>
                </a:spcAft>
                <a:buFont typeface="+mj-lt"/>
                <a:buAutoNum type="arabicPeriod"/>
              </a:pPr>
              <a:r>
                <a:rPr lang="ru-RU" sz="1050" b="1" dirty="0" smtClean="0">
                  <a:latin typeface="Montserrat" panose="00000500000000000000" pitchFamily="2" charset="-52"/>
                </a:rPr>
                <a:t>Обмен </a:t>
              </a:r>
              <a:r>
                <a:rPr lang="ru-RU" sz="1050" b="1" dirty="0">
                  <a:latin typeface="Montserrat" panose="00000500000000000000" pitchFamily="2" charset="-52"/>
                </a:rPr>
                <a:t>опытом: </a:t>
              </a:r>
              <a:r>
                <a:rPr lang="ru-RU" sz="1050" dirty="0">
                  <a:latin typeface="Montserrat" panose="00000500000000000000" pitchFamily="2" charset="-52"/>
                </a:rPr>
                <a:t>возможность поделиться своим опытом и услышать мнения других профессионалов. </a:t>
              </a:r>
            </a:p>
            <a:p>
              <a:pPr marL="228600" indent="-228600">
                <a:spcAft>
                  <a:spcPts val="300"/>
                </a:spcAft>
                <a:buFont typeface="+mj-lt"/>
                <a:buAutoNum type="arabicPeriod"/>
              </a:pPr>
              <a:r>
                <a:rPr lang="ru-RU" sz="1050" b="1" dirty="0" smtClean="0">
                  <a:latin typeface="Montserrat" panose="00000500000000000000" pitchFamily="2" charset="-52"/>
                </a:rPr>
                <a:t>Новые </a:t>
              </a:r>
              <a:r>
                <a:rPr lang="ru-RU" sz="1050" b="1" dirty="0">
                  <a:latin typeface="Montserrat" panose="00000500000000000000" pitchFamily="2" charset="-52"/>
                </a:rPr>
                <a:t>возможности: </a:t>
              </a:r>
              <a:r>
                <a:rPr lang="ru-RU" sz="1050" dirty="0">
                  <a:latin typeface="Montserrat" panose="00000500000000000000" pitchFamily="2" charset="-52"/>
                </a:rPr>
                <a:t>возможность общения с ведущими экспертами рынка, обмена идеями и налаживания </a:t>
              </a:r>
              <a:r>
                <a:rPr lang="ru-RU" sz="1050" dirty="0" smtClean="0">
                  <a:latin typeface="Montserrat" panose="00000500000000000000" pitchFamily="2" charset="-52"/>
                </a:rPr>
                <a:t>контактов</a:t>
              </a:r>
              <a:r>
                <a:rPr lang="ru-RU" sz="1050" dirty="0">
                  <a:latin typeface="Montserrat" panose="00000500000000000000" pitchFamily="2" charset="-52"/>
                </a:rPr>
                <a:t>.</a:t>
              </a:r>
            </a:p>
            <a:p>
              <a:pPr marL="228600" indent="-228600">
                <a:spcAft>
                  <a:spcPts val="300"/>
                </a:spcAft>
                <a:buFont typeface="+mj-lt"/>
                <a:buAutoNum type="arabicPeriod"/>
              </a:pPr>
              <a:r>
                <a:rPr lang="ru-RU" sz="1050" b="1" dirty="0" err="1" smtClean="0">
                  <a:latin typeface="Montserrat" panose="00000500000000000000" pitchFamily="2" charset="-52"/>
                </a:rPr>
                <a:t>Цифровизация</a:t>
              </a:r>
              <a:r>
                <a:rPr lang="ru-RU" sz="1050" b="1" dirty="0">
                  <a:latin typeface="Montserrat" panose="00000500000000000000" pitchFamily="2" charset="-52"/>
                </a:rPr>
                <a:t>:</a:t>
              </a:r>
              <a:r>
                <a:rPr lang="ru-RU" sz="1050" dirty="0">
                  <a:latin typeface="Montserrat" panose="00000500000000000000" pitchFamily="2" charset="-52"/>
                </a:rPr>
                <a:t> узнаете, как современные технологии могут улучшить текущие бизнес-процессы и сократить расходы</a:t>
              </a:r>
              <a:r>
                <a:rPr lang="ru-RU" sz="1050" dirty="0" smtClean="0">
                  <a:latin typeface="Montserrat" panose="00000500000000000000" pitchFamily="2" charset="-52"/>
                </a:rPr>
                <a:t>.</a:t>
              </a:r>
              <a:endParaRPr lang="ru-RU" sz="1050" dirty="0">
                <a:latin typeface="Montserrat" panose="00000500000000000000" pitchFamily="2" charset="-52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39470" y="3857854"/>
            <a:ext cx="6518529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>
              <a:spcAft>
                <a:spcPts val="600"/>
              </a:spcAft>
            </a:pPr>
            <a:r>
              <a:rPr lang="ru-RU" sz="1050" dirty="0">
                <a:solidFill>
                  <a:sysClr val="windowText" lastClr="000000"/>
                </a:solidFill>
                <a:latin typeface="Montserrat Medium" panose="00000600000000000000" pitchFamily="2" charset="-52"/>
              </a:rPr>
              <a:t>Модуль 1: </a:t>
            </a:r>
            <a:r>
              <a:rPr lang="ru-RU" sz="1050" dirty="0">
                <a:solidFill>
                  <a:sysClr val="windowText" lastClr="000000"/>
                </a:solidFill>
                <a:latin typeface="Montserrat" panose="00000500000000000000" pitchFamily="2" charset="-52"/>
              </a:rPr>
              <a:t>Обзор рынка корпоративного страхования, аналитика, тенденции, тренды, прогнозы</a:t>
            </a:r>
          </a:p>
          <a:p>
            <a:pPr marL="180975">
              <a:spcAft>
                <a:spcPts val="600"/>
              </a:spcAft>
            </a:pPr>
            <a:r>
              <a:rPr lang="ru-RU" sz="1050" dirty="0">
                <a:solidFill>
                  <a:sysClr val="windowText" lastClr="000000"/>
                </a:solidFill>
                <a:latin typeface="Montserrat Medium" panose="00000600000000000000" pitchFamily="2" charset="-52"/>
              </a:rPr>
              <a:t>Модуль 2: </a:t>
            </a:r>
            <a:r>
              <a:rPr lang="ru-RU" sz="1050" dirty="0">
                <a:solidFill>
                  <a:sysClr val="windowText" lastClr="000000"/>
                </a:solidFill>
                <a:latin typeface="Montserrat" panose="00000500000000000000" pitchFamily="2" charset="-52"/>
              </a:rPr>
              <a:t>Изменения в законодательстве  </a:t>
            </a:r>
          </a:p>
          <a:p>
            <a:pPr marL="180975">
              <a:spcAft>
                <a:spcPts val="600"/>
              </a:spcAft>
            </a:pPr>
            <a:r>
              <a:rPr lang="ru-RU" sz="1050" dirty="0">
                <a:solidFill>
                  <a:sysClr val="windowText" lastClr="000000"/>
                </a:solidFill>
                <a:latin typeface="Montserrat Medium" panose="00000600000000000000" pitchFamily="2" charset="-52"/>
              </a:rPr>
              <a:t>Модуль 3: </a:t>
            </a:r>
            <a:r>
              <a:rPr lang="ru-RU" sz="1050" dirty="0">
                <a:solidFill>
                  <a:sysClr val="windowText" lastClr="000000"/>
                </a:solidFill>
                <a:latin typeface="Montserrat" panose="00000500000000000000" pitchFamily="2" charset="-52"/>
              </a:rPr>
              <a:t>Особенности подготовки программ корпоративного страхования </a:t>
            </a:r>
          </a:p>
          <a:p>
            <a:pPr marL="180975">
              <a:spcAft>
                <a:spcPts val="600"/>
              </a:spcAft>
            </a:pPr>
            <a:r>
              <a:rPr lang="ru-RU" sz="1050" dirty="0">
                <a:solidFill>
                  <a:sysClr val="windowText" lastClr="000000"/>
                </a:solidFill>
                <a:latin typeface="Montserrat Medium" panose="00000600000000000000" pitchFamily="2" charset="-52"/>
              </a:rPr>
              <a:t>Модуль 4: </a:t>
            </a:r>
            <a:r>
              <a:rPr lang="ru-RU" sz="1050" dirty="0" err="1">
                <a:solidFill>
                  <a:sysClr val="windowText" lastClr="000000"/>
                </a:solidFill>
                <a:latin typeface="Montserrat" panose="00000500000000000000" pitchFamily="2" charset="-52"/>
              </a:rPr>
              <a:t>Сюрвей</a:t>
            </a:r>
            <a:r>
              <a:rPr lang="ru-RU" sz="1050" dirty="0">
                <a:solidFill>
                  <a:sysClr val="windowText" lastClr="000000"/>
                </a:solidFill>
                <a:latin typeface="Montserrat" panose="00000500000000000000" pitchFamily="2" charset="-52"/>
              </a:rPr>
              <a:t> и оценка имущества</a:t>
            </a:r>
          </a:p>
          <a:p>
            <a:pPr marL="180975">
              <a:spcAft>
                <a:spcPts val="600"/>
              </a:spcAft>
            </a:pPr>
            <a:r>
              <a:rPr lang="ru-RU" sz="1050" dirty="0">
                <a:solidFill>
                  <a:sysClr val="windowText" lastClr="000000"/>
                </a:solidFill>
                <a:latin typeface="Montserrat Medium" panose="00000600000000000000" pitchFamily="2" charset="-52"/>
              </a:rPr>
              <a:t>Модуль 5: </a:t>
            </a:r>
            <a:r>
              <a:rPr lang="ru-RU" sz="1050" dirty="0" err="1">
                <a:solidFill>
                  <a:sysClr val="windowText" lastClr="000000"/>
                </a:solidFill>
                <a:latin typeface="Montserrat" panose="00000500000000000000" pitchFamily="2" charset="-52"/>
              </a:rPr>
              <a:t>Цифровизация</a:t>
            </a:r>
            <a:r>
              <a:rPr lang="ru-RU" sz="1050" dirty="0">
                <a:solidFill>
                  <a:sysClr val="windowText" lastClr="000000"/>
                </a:solidFill>
                <a:latin typeface="Montserrat" panose="00000500000000000000" pitchFamily="2" charset="-52"/>
              </a:rPr>
              <a:t> бизнес-процессов в </a:t>
            </a:r>
            <a:r>
              <a:rPr lang="ru-RU" sz="1050" dirty="0" smtClean="0">
                <a:solidFill>
                  <a:sysClr val="windowText" lastClr="000000"/>
                </a:solidFill>
                <a:latin typeface="Montserrat" panose="00000500000000000000" pitchFamily="2" charset="-52"/>
              </a:rPr>
              <a:t>корпоративном страховании </a:t>
            </a:r>
            <a:endParaRPr lang="ru-RU" sz="1050" dirty="0">
              <a:solidFill>
                <a:sysClr val="windowText" lastClr="000000"/>
              </a:solidFill>
              <a:latin typeface="Montserrat" panose="00000500000000000000" pitchFamily="2" charset="-52"/>
            </a:endParaRPr>
          </a:p>
          <a:p>
            <a:pPr marL="180975">
              <a:spcAft>
                <a:spcPts val="600"/>
              </a:spcAft>
            </a:pPr>
            <a:r>
              <a:rPr lang="ru-RU" sz="1050" dirty="0">
                <a:solidFill>
                  <a:sysClr val="windowText" lastClr="000000"/>
                </a:solidFill>
                <a:latin typeface="Montserrat Medium" panose="00000600000000000000" pitchFamily="2" charset="-52"/>
              </a:rPr>
              <a:t>Модуль 6: </a:t>
            </a:r>
            <a:r>
              <a:rPr lang="ru-RU" sz="1050" dirty="0" err="1">
                <a:solidFill>
                  <a:sysClr val="windowText" lastClr="000000"/>
                </a:solidFill>
                <a:latin typeface="Montserrat" panose="00000500000000000000" pitchFamily="2" charset="-52"/>
              </a:rPr>
              <a:t>Андеррайтинг</a:t>
            </a:r>
            <a:r>
              <a:rPr lang="ru-RU" sz="1050" dirty="0">
                <a:solidFill>
                  <a:sysClr val="windowText" lastClr="000000"/>
                </a:solidFill>
                <a:latin typeface="Montserrat" panose="00000500000000000000" pitchFamily="2" charset="-52"/>
              </a:rPr>
              <a:t> и актуарные расчеты в </a:t>
            </a:r>
            <a:r>
              <a:rPr lang="ru-RU" sz="1050" dirty="0" smtClean="0">
                <a:solidFill>
                  <a:sysClr val="windowText" lastClr="000000"/>
                </a:solidFill>
                <a:latin typeface="Montserrat" panose="00000500000000000000" pitchFamily="2" charset="-52"/>
              </a:rPr>
              <a:t>корпоративном страховании </a:t>
            </a:r>
            <a:endParaRPr lang="ru-RU" sz="1050" dirty="0">
              <a:solidFill>
                <a:sysClr val="windowText" lastClr="000000"/>
              </a:solidFill>
              <a:latin typeface="Montserrat" panose="00000500000000000000" pitchFamily="2" charset="-52"/>
            </a:endParaRPr>
          </a:p>
          <a:p>
            <a:pPr marL="180975">
              <a:spcAft>
                <a:spcPts val="600"/>
              </a:spcAft>
            </a:pPr>
            <a:r>
              <a:rPr lang="ru-RU" sz="1050" dirty="0">
                <a:solidFill>
                  <a:sysClr val="windowText" lastClr="000000"/>
                </a:solidFill>
                <a:latin typeface="Montserrat Medium" panose="00000600000000000000" pitchFamily="2" charset="-52"/>
              </a:rPr>
              <a:t>Модуль 7</a:t>
            </a:r>
            <a:r>
              <a:rPr lang="ru-RU" sz="1050" dirty="0">
                <a:solidFill>
                  <a:sysClr val="windowText" lastClr="000000"/>
                </a:solidFill>
                <a:latin typeface="Montserrat" panose="00000500000000000000" pitchFamily="2" charset="-52"/>
              </a:rPr>
              <a:t>: Практика урегулирования убытков </a:t>
            </a:r>
          </a:p>
          <a:p>
            <a:pPr marL="180975">
              <a:spcAft>
                <a:spcPts val="600"/>
              </a:spcAft>
            </a:pPr>
            <a:r>
              <a:rPr lang="ru-RU" sz="1050" dirty="0">
                <a:solidFill>
                  <a:sysClr val="windowText" lastClr="000000"/>
                </a:solidFill>
                <a:latin typeface="Montserrat Medium" panose="00000600000000000000" pitchFamily="2" charset="-52"/>
              </a:rPr>
              <a:t>Модуль 8: </a:t>
            </a:r>
            <a:r>
              <a:rPr lang="ru-RU" sz="1050" dirty="0">
                <a:solidFill>
                  <a:sysClr val="windowText" lastClr="000000"/>
                </a:solidFill>
                <a:latin typeface="Montserrat" panose="00000500000000000000" pitchFamily="2" charset="-52"/>
              </a:rPr>
              <a:t>Личные виды страхования </a:t>
            </a:r>
          </a:p>
          <a:p>
            <a:pPr marL="180975">
              <a:spcAft>
                <a:spcPts val="600"/>
              </a:spcAft>
            </a:pPr>
            <a:r>
              <a:rPr lang="ru-RU" sz="1050" dirty="0">
                <a:solidFill>
                  <a:sysClr val="windowText" lastClr="000000"/>
                </a:solidFill>
                <a:latin typeface="Montserrat Medium" panose="00000600000000000000" pitchFamily="2" charset="-52"/>
              </a:rPr>
              <a:t>Модуль 9: </a:t>
            </a:r>
            <a:r>
              <a:rPr lang="ru-RU" sz="1050" dirty="0">
                <a:solidFill>
                  <a:sysClr val="windowText" lastClr="000000"/>
                </a:solidFill>
                <a:latin typeface="Montserrat" panose="00000500000000000000" pitchFamily="2" charset="-52"/>
              </a:rPr>
              <a:t>Бизнес-симуляция «Катастрофа»</a:t>
            </a:r>
          </a:p>
          <a:p>
            <a:endParaRPr lang="ru-RU" sz="1050" dirty="0">
              <a:latin typeface="Montserrat" panose="00000500000000000000" pitchFamily="2" charset="-52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842" y="4865952"/>
            <a:ext cx="929127" cy="1260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818" y="4865952"/>
            <a:ext cx="929127" cy="1260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866" y="4865952"/>
            <a:ext cx="929127" cy="126000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793" y="4865952"/>
            <a:ext cx="929127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4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516884" y="296528"/>
            <a:ext cx="6848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tserrat ExtraBold" panose="00000900000000000000" pitchFamily="2" charset="-52"/>
                <a:ea typeface="Segoe UI Black" panose="020B0A02040204020203" pitchFamily="34" charset="0"/>
                <a:cs typeface="Segoe UI" panose="020B0502040204020203" pitchFamily="34" charset="0"/>
              </a:rPr>
              <a:t>Применение ИИ для развития бизнеса</a:t>
            </a:r>
            <a:endParaRPr lang="ru-RU" sz="2400" b="1" dirty="0">
              <a:latin typeface="Montserrat ExtraBold" panose="00000900000000000000" pitchFamily="2" charset="-52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7071543" y="855204"/>
            <a:ext cx="5311304" cy="816121"/>
            <a:chOff x="346599" y="3206027"/>
            <a:chExt cx="3126594" cy="816121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346599" y="3206027"/>
              <a:ext cx="2896480" cy="816121"/>
            </a:xfrm>
            <a:prstGeom prst="roundRect">
              <a:avLst>
                <a:gd name="adj" fmla="val 676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17482" y="3284517"/>
              <a:ext cx="12288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latin typeface="Montserrat SemiBold" panose="00000700000000000000" pitchFamily="2" charset="-52"/>
                </a:rPr>
                <a:t>Целевая аудитория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7482" y="3570110"/>
              <a:ext cx="295571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1050" dirty="0">
                  <a:latin typeface="Montserrat Medium" panose="00000600000000000000" pitchFamily="2" charset="-52"/>
                </a:rPr>
                <a:t>Р</a:t>
              </a:r>
              <a:r>
                <a:rPr lang="ru-RU" sz="1050" dirty="0" smtClean="0">
                  <a:latin typeface="Montserrat Medium" panose="00000600000000000000" pitchFamily="2" charset="-52"/>
                </a:rPr>
                <a:t>уководители компаний всех отраслей экономики</a:t>
              </a:r>
              <a:endParaRPr lang="ru-RU" sz="1050" dirty="0">
                <a:latin typeface="Montserrat Medium" panose="00000600000000000000" pitchFamily="2" charset="-52"/>
              </a:endParaRPr>
            </a:p>
          </p:txBody>
        </p:sp>
      </p:grp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0" b="23941"/>
          <a:stretch/>
        </p:blipFill>
        <p:spPr>
          <a:xfrm>
            <a:off x="3340" y="857076"/>
            <a:ext cx="6858000" cy="3518134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0" y="855204"/>
            <a:ext cx="6733630" cy="3520006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247247" y="2130054"/>
            <a:ext cx="5133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Больше не </a:t>
            </a:r>
            <a:r>
              <a:rPr lang="ru-RU" sz="2000" dirty="0" err="1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хайп</a:t>
            </a:r>
            <a:r>
              <a:rPr lang="ru-RU" sz="20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: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ИИ </a:t>
            </a:r>
            <a:r>
              <a:rPr lang="ru-RU" sz="2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как часть бизнеса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53" y="1166009"/>
            <a:ext cx="717282" cy="28691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380772" y="1089813"/>
            <a:ext cx="12266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Montserrat SemiBold" panose="00000700000000000000" pitchFamily="2" charset="-52"/>
              </a:rPr>
              <a:t>8-800-222-52-71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76544" y="3488496"/>
            <a:ext cx="6335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solidFill>
                  <a:schemeClr val="bg1"/>
                </a:solidFill>
                <a:latin typeface="Montserrat Medium" panose="00000600000000000000" pitchFamily="2" charset="-52"/>
              </a:rPr>
              <a:t>Формат:</a:t>
            </a:r>
            <a:endParaRPr lang="ru-RU" sz="800" dirty="0">
              <a:solidFill>
                <a:schemeClr val="bg1"/>
              </a:solidFill>
              <a:latin typeface="Montserrat Medium" panose="00000600000000000000" pitchFamily="2" charset="-52"/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895383" y="3488496"/>
            <a:ext cx="449162" cy="215444"/>
            <a:chOff x="4556627" y="2128086"/>
            <a:chExt cx="449162" cy="215444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4563238" y="2142387"/>
              <a:ext cx="435940" cy="186843"/>
            </a:xfrm>
            <a:prstGeom prst="round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556627" y="2128086"/>
              <a:ext cx="4491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>
                  <a:latin typeface="Montserrat Medium" panose="00000600000000000000" pitchFamily="2" charset="-52"/>
                </a:rPr>
                <a:t>очно</a:t>
              </a:r>
              <a:endParaRPr lang="ru-RU" sz="800" dirty="0">
                <a:latin typeface="Montserrat Medium" panose="00000600000000000000" pitchFamily="2" charset="-52"/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1398221" y="3488496"/>
            <a:ext cx="771810" cy="215444"/>
            <a:chOff x="4556627" y="2128086"/>
            <a:chExt cx="588623" cy="215444"/>
          </a:xfrm>
        </p:grpSpPr>
        <p:sp>
          <p:nvSpPr>
            <p:cNvPr id="47" name="Скругленный прямоугольник 46"/>
            <p:cNvSpPr/>
            <p:nvPr/>
          </p:nvSpPr>
          <p:spPr>
            <a:xfrm>
              <a:off x="4563238" y="2142387"/>
              <a:ext cx="435940" cy="186843"/>
            </a:xfrm>
            <a:prstGeom prst="round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56627" y="2128086"/>
              <a:ext cx="5886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>
                  <a:latin typeface="Montserrat Medium" panose="00000600000000000000" pitchFamily="2" charset="-52"/>
                </a:rPr>
                <a:t>онлайн</a:t>
              </a:r>
              <a:endParaRPr lang="ru-RU" sz="800" dirty="0">
                <a:latin typeface="Montserrat Medium" panose="00000600000000000000" pitchFamily="2" charset="-52"/>
              </a:endParaRPr>
            </a:p>
          </p:txBody>
        </p:sp>
      </p:grpSp>
      <p:sp>
        <p:nvSpPr>
          <p:cNvPr id="49" name="Скругленный прямоугольник 48"/>
          <p:cNvSpPr/>
          <p:nvPr/>
        </p:nvSpPr>
        <p:spPr>
          <a:xfrm>
            <a:off x="349250" y="3863448"/>
            <a:ext cx="2971303" cy="612000"/>
          </a:xfrm>
          <a:prstGeom prst="roundRect">
            <a:avLst>
              <a:gd name="adj" fmla="val 10691"/>
            </a:avLst>
          </a:prstGeom>
          <a:solidFill>
            <a:srgbClr val="F2F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Montserrat" panose="00000500000000000000" pitchFamily="2" charset="-52"/>
              </a:rPr>
              <a:t>Тренды развития и применения инструментов ИИ в мире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68591" y="2748478"/>
            <a:ext cx="57350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900" dirty="0">
                <a:solidFill>
                  <a:schemeClr val="bg1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Для руководителей и ключевых сотрудников, которые хотят повысить свою компетентность в масштабировании инструментов искусственного интеллекта в компании и стать лидерами цифровой трансформации. 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447980" y="3863448"/>
            <a:ext cx="2971303" cy="612000"/>
          </a:xfrm>
          <a:prstGeom prst="roundRect">
            <a:avLst>
              <a:gd name="adj" fmla="val 10691"/>
            </a:avLst>
          </a:prstGeom>
          <a:solidFill>
            <a:srgbClr val="F2F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Montserrat" panose="00000500000000000000" pitchFamily="2" charset="-52"/>
              </a:rPr>
              <a:t>Обзор </a:t>
            </a:r>
            <a:r>
              <a:rPr lang="ru-RU" sz="900" dirty="0">
                <a:solidFill>
                  <a:schemeClr val="tx1"/>
                </a:solidFill>
                <a:latin typeface="Montserrat" panose="00000500000000000000" pitchFamily="2" charset="-52"/>
              </a:rPr>
              <a:t>работы инструментов ИИ в </a:t>
            </a:r>
            <a:r>
              <a:rPr lang="ru-RU" sz="900" dirty="0" smtClean="0">
                <a:solidFill>
                  <a:schemeClr val="tx1"/>
                </a:solidFill>
                <a:latin typeface="Montserrat" panose="00000500000000000000" pitchFamily="2" charset="-52"/>
              </a:rPr>
              <a:t>России</a:t>
            </a:r>
            <a:endParaRPr lang="ru-RU" sz="900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990800" y="3488496"/>
            <a:ext cx="5982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i="1" dirty="0" smtClean="0">
                <a:solidFill>
                  <a:schemeClr val="bg1"/>
                </a:solidFill>
                <a:latin typeface="Montserrat Medium" panose="00000600000000000000" pitchFamily="2" charset="-52"/>
              </a:rPr>
              <a:t>8 часов</a:t>
            </a:r>
            <a:endParaRPr lang="ru-RU" sz="800" i="1" dirty="0">
              <a:solidFill>
                <a:schemeClr val="bg1"/>
              </a:solidFill>
              <a:latin typeface="Montserrat Medium" panose="00000600000000000000" pitchFamily="2" charset="-52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623888" y="768639"/>
            <a:ext cx="1080000" cy="0"/>
          </a:xfrm>
          <a:prstGeom prst="line">
            <a:avLst/>
          </a:prstGeom>
          <a:ln w="38100">
            <a:solidFill>
              <a:srgbClr val="104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349250" y="4557503"/>
            <a:ext cx="2971303" cy="936000"/>
          </a:xfrm>
          <a:prstGeom prst="roundRect">
            <a:avLst>
              <a:gd name="adj" fmla="val 10691"/>
            </a:avLst>
          </a:prstGeom>
          <a:solidFill>
            <a:srgbClr val="F2F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Montserrat" panose="00000500000000000000" pitchFamily="2" charset="-52"/>
              </a:rPr>
              <a:t>Генеративные  модели ИИ (практическая работа с чатом GPT: работа с большими массивами данных; генерация данных;  анализ данных; создание текстов; сбор большого массива  данных)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3459309" y="4557503"/>
            <a:ext cx="2971303" cy="936000"/>
          </a:xfrm>
          <a:prstGeom prst="roundRect">
            <a:avLst>
              <a:gd name="adj" fmla="val 10691"/>
            </a:avLst>
          </a:prstGeom>
          <a:solidFill>
            <a:srgbClr val="F2F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Montserrat" panose="00000500000000000000" pitchFamily="2" charset="-52"/>
              </a:rPr>
              <a:t>Кейсы использования инструментов ИИ для решения различных бизнес-задач (операции, финансовое прогнозирование, кейсы в продажах, создание рекомендательных систем и персонализация)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360579" y="5561563"/>
            <a:ext cx="2971303" cy="612000"/>
          </a:xfrm>
          <a:prstGeom prst="roundRect">
            <a:avLst>
              <a:gd name="adj" fmla="val 10691"/>
            </a:avLst>
          </a:prstGeom>
          <a:solidFill>
            <a:srgbClr val="F2F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Montserrat" panose="00000500000000000000" pitchFamily="2" charset="-52"/>
              </a:rPr>
              <a:t>Система комплексного внедрения ИИ в организации</a:t>
            </a: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3459309" y="5561563"/>
            <a:ext cx="2971303" cy="612000"/>
          </a:xfrm>
          <a:prstGeom prst="roundRect">
            <a:avLst>
              <a:gd name="adj" fmla="val 10691"/>
            </a:avLst>
          </a:prstGeom>
          <a:solidFill>
            <a:srgbClr val="F2F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Montserrat" panose="00000500000000000000" pitchFamily="2" charset="-52"/>
              </a:rPr>
              <a:t>Мозговой штурм «Внедрение инструментов искусственного интеллекта внутри компании». </a:t>
            </a: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930" y="4961504"/>
            <a:ext cx="1800000" cy="1199999"/>
          </a:xfrm>
          <a:prstGeom prst="roundRect">
            <a:avLst>
              <a:gd name="adj" fmla="val 7108"/>
            </a:avLst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658" y="4961503"/>
            <a:ext cx="1800000" cy="1200000"/>
          </a:xfrm>
          <a:prstGeom prst="roundRect">
            <a:avLst>
              <a:gd name="adj" fmla="val 6189"/>
            </a:avLst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933" y="4961623"/>
            <a:ext cx="1800000" cy="1199880"/>
          </a:xfrm>
          <a:prstGeom prst="roundRect">
            <a:avLst>
              <a:gd name="adj" fmla="val 5236"/>
            </a:avLst>
          </a:prstGeom>
        </p:spPr>
      </p:pic>
      <p:sp>
        <p:nvSpPr>
          <p:cNvPr id="61" name="TextBox 60"/>
          <p:cNvSpPr txBox="1"/>
          <p:nvPr/>
        </p:nvSpPr>
        <p:spPr>
          <a:xfrm>
            <a:off x="7134544" y="2424202"/>
            <a:ext cx="2056088" cy="21929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050" dirty="0">
                <a:latin typeface="Montserrat" panose="00000500000000000000" pitchFamily="2" charset="-52"/>
              </a:rPr>
              <a:t>В</a:t>
            </a:r>
            <a:r>
              <a:rPr lang="ru-RU" sz="1050" dirty="0" smtClean="0">
                <a:latin typeface="Montserrat" panose="00000500000000000000" pitchFamily="2" charset="-52"/>
              </a:rPr>
              <a:t> </a:t>
            </a:r>
            <a:r>
              <a:rPr lang="ru-RU" sz="1050" dirty="0">
                <a:latin typeface="Montserrat" panose="00000500000000000000" pitchFamily="2" charset="-52"/>
              </a:rPr>
              <a:t>ходе </a:t>
            </a:r>
            <a:r>
              <a:rPr lang="ru-RU" sz="1050" dirty="0" smtClean="0">
                <a:latin typeface="Montserrat" panose="00000500000000000000" pitchFamily="2" charset="-52"/>
              </a:rPr>
              <a:t>программы участники научатся выполнять  с помощью чата </a:t>
            </a:r>
            <a:r>
              <a:rPr lang="en-US" sz="1050" dirty="0" smtClean="0">
                <a:latin typeface="Montserrat" panose="00000500000000000000" pitchFamily="2" charset="-52"/>
              </a:rPr>
              <a:t>GPT </a:t>
            </a:r>
            <a:r>
              <a:rPr lang="ru-RU" sz="1050" dirty="0" smtClean="0">
                <a:latin typeface="Montserrat" panose="00000500000000000000" pitchFamily="2" charset="-52"/>
              </a:rPr>
              <a:t>задания, связанные с обработкой большого массива данных.</a:t>
            </a:r>
            <a:endParaRPr lang="en-US" sz="1050" dirty="0" smtClean="0">
              <a:latin typeface="Montserrat" panose="00000500000000000000" pitchFamily="2" charset="-52"/>
            </a:endParaRPr>
          </a:p>
          <a:p>
            <a:r>
              <a:rPr lang="ru-RU" sz="1050" dirty="0" smtClean="0">
                <a:latin typeface="Montserrat" panose="00000500000000000000" pitchFamily="2" charset="-52"/>
              </a:rPr>
              <a:t>А также в формате мозгового штурма сгенерируют идеи по внедрению ИИ внутри Компании/</a:t>
            </a:r>
          </a:p>
          <a:p>
            <a:r>
              <a:rPr lang="ru-RU" sz="1050" dirty="0" smtClean="0">
                <a:latin typeface="Montserrat" panose="00000500000000000000" pitchFamily="2" charset="-52"/>
              </a:rPr>
              <a:t>Подразделения.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134544" y="1940657"/>
            <a:ext cx="19440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latin typeface="Montserrat Medium" panose="00000600000000000000" pitchFamily="2" charset="-52"/>
              </a:rPr>
              <a:t>Практические </a:t>
            </a:r>
            <a:r>
              <a:rPr lang="ru-RU" dirty="0" smtClean="0">
                <a:latin typeface="Montserrat Medium" panose="00000600000000000000" pitchFamily="2" charset="-52"/>
              </a:rPr>
              <a:t>задания</a:t>
            </a:r>
            <a:endParaRPr lang="ru-RU" dirty="0">
              <a:latin typeface="Montserrat Medium" panose="00000600000000000000" pitchFamily="2" charset="-5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9386209" y="2440463"/>
            <a:ext cx="2656169" cy="10618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050" dirty="0" err="1" smtClean="0">
                <a:latin typeface="Montserrat" panose="00000500000000000000" pitchFamily="2" charset="-52"/>
              </a:rPr>
              <a:t>Интенсив</a:t>
            </a:r>
            <a:r>
              <a:rPr lang="ru-RU" sz="1050" dirty="0" smtClean="0">
                <a:latin typeface="Montserrat" panose="00000500000000000000" pitchFamily="2" charset="-52"/>
              </a:rPr>
              <a:t> построен </a:t>
            </a:r>
            <a:r>
              <a:rPr lang="ru-RU" sz="1050" dirty="0">
                <a:latin typeface="Montserrat" panose="00000500000000000000" pitchFamily="2" charset="-52"/>
              </a:rPr>
              <a:t>по </a:t>
            </a:r>
            <a:r>
              <a:rPr lang="ru-RU" sz="1050" dirty="0" smtClean="0">
                <a:latin typeface="Montserrat" panose="00000500000000000000" pitchFamily="2" charset="-52"/>
              </a:rPr>
              <a:t>принципу ориентации на практическую реализацию. Участники познакомятся с реальными кейсами внедрения  инструментов ИИ. </a:t>
            </a:r>
            <a:endParaRPr lang="ru-RU" sz="1050" dirty="0">
              <a:latin typeface="Montserrat" panose="00000500000000000000" pitchFamily="2" charset="-52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386209" y="1904932"/>
            <a:ext cx="279101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 smtClean="0">
                <a:latin typeface="Montserrat Medium" panose="00000600000000000000" pitchFamily="2" charset="-52"/>
              </a:rPr>
              <a:t>Минимум теории</a:t>
            </a:r>
          </a:p>
          <a:p>
            <a:pPr>
              <a:lnSpc>
                <a:spcPct val="80000"/>
              </a:lnSpc>
            </a:pPr>
            <a:r>
              <a:rPr lang="ru-RU" dirty="0" smtClean="0">
                <a:latin typeface="Montserrat Medium" panose="00000600000000000000" pitchFamily="2" charset="-52"/>
              </a:rPr>
              <a:t>Максимум практики </a:t>
            </a:r>
            <a:endParaRPr lang="ru-RU" dirty="0">
              <a:latin typeface="Montserrat Medium" panose="00000600000000000000" pitchFamily="2" charset="-5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386209" y="3883539"/>
            <a:ext cx="2656169" cy="9002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050" dirty="0">
                <a:latin typeface="Montserrat" panose="00000500000000000000" pitchFamily="2" charset="-52"/>
              </a:rPr>
              <a:t>В</a:t>
            </a:r>
            <a:r>
              <a:rPr lang="ru-RU" sz="1050" dirty="0" smtClean="0">
                <a:latin typeface="Montserrat" panose="00000500000000000000" pitchFamily="2" charset="-52"/>
              </a:rPr>
              <a:t>се </a:t>
            </a:r>
            <a:r>
              <a:rPr lang="ru-RU" sz="1050" dirty="0">
                <a:latin typeface="Montserrat" panose="00000500000000000000" pitchFamily="2" charset="-52"/>
              </a:rPr>
              <a:t>участники получат возможность задавать вопросы </a:t>
            </a:r>
            <a:r>
              <a:rPr lang="ru-RU" sz="1050" dirty="0" smtClean="0">
                <a:latin typeface="Montserrat" panose="00000500000000000000" pitchFamily="2" charset="-52"/>
              </a:rPr>
              <a:t>в </a:t>
            </a:r>
            <a:r>
              <a:rPr lang="ru-RU" sz="1050" dirty="0">
                <a:latin typeface="Montserrat" panose="00000500000000000000" pitchFamily="2" charset="-52"/>
              </a:rPr>
              <a:t>процессе обучения и постоянного диалога с </a:t>
            </a:r>
            <a:r>
              <a:rPr lang="ru-RU" sz="1050" dirty="0" smtClean="0">
                <a:latin typeface="Montserrat" panose="00000500000000000000" pitchFamily="2" charset="-52"/>
              </a:rPr>
              <a:t>приглашенными спикерами-практиками.</a:t>
            </a:r>
            <a:endParaRPr lang="ru-RU" sz="1050" dirty="0">
              <a:latin typeface="Montserrat" panose="00000500000000000000" pitchFamily="2" charset="-5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386209" y="3569607"/>
            <a:ext cx="19440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 err="1">
                <a:latin typeface="Montserrat Medium" panose="00000600000000000000" pitchFamily="2" charset="-52"/>
              </a:rPr>
              <a:t>Интерактив</a:t>
            </a:r>
            <a:endParaRPr lang="ru-RU" dirty="0">
              <a:latin typeface="Montserrat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7279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6364224" y="1202776"/>
            <a:ext cx="5058374" cy="3847763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23888" y="768639"/>
            <a:ext cx="1080000" cy="0"/>
          </a:xfrm>
          <a:prstGeom prst="line">
            <a:avLst/>
          </a:prstGeom>
          <a:ln w="38100">
            <a:solidFill>
              <a:srgbClr val="104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6884" y="296528"/>
            <a:ext cx="8852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tserrat ExtraBold" panose="00000900000000000000" pitchFamily="2" charset="-52"/>
                <a:ea typeface="Segoe UI Black" panose="020B0A02040204020203" pitchFamily="34" charset="0"/>
                <a:cs typeface="Segoe UI" panose="020B0502040204020203" pitchFamily="34" charset="0"/>
              </a:rPr>
              <a:t>Образовательное пространство в сердце столицы</a:t>
            </a:r>
            <a:endParaRPr lang="ru-RU" sz="2400" b="1" dirty="0">
              <a:latin typeface="Montserrat ExtraBold" panose="00000900000000000000" pitchFamily="2" charset="-52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3888" y="5358383"/>
            <a:ext cx="10862718" cy="738043"/>
          </a:xfrm>
          <a:prstGeom prst="roundRect">
            <a:avLst/>
          </a:prstGeom>
          <a:solidFill>
            <a:srgbClr val="104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080469" y="5465794"/>
            <a:ext cx="9632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Montserrat Medium" panose="00000600000000000000" pitchFamily="2" charset="-52"/>
                <a:cs typeface="Segoe UI" panose="020B0502040204020203" pitchFamily="34" charset="0"/>
              </a:rPr>
              <a:t>Москва, Саввинская набережная, 15</a:t>
            </a:r>
            <a:endParaRPr lang="ru-RU" sz="2000" b="1" dirty="0">
              <a:solidFill>
                <a:schemeClr val="bg1"/>
              </a:solidFill>
              <a:latin typeface="Montserrat Medium" panose="00000600000000000000" pitchFamily="2" charset="-52"/>
              <a:cs typeface="Segoe UI" panose="020B0502040204020203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3888" y="1202776"/>
            <a:ext cx="5191696" cy="3847763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7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Montserrat Semi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4036</TotalTime>
  <Words>1895</Words>
  <Application>Microsoft Office PowerPoint</Application>
  <PresentationFormat>Широкоэкранный</PresentationFormat>
  <Paragraphs>356</Paragraphs>
  <Slides>21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Inter Medium</vt:lpstr>
      <vt:lpstr>Arial</vt:lpstr>
      <vt:lpstr>Montserrat</vt:lpstr>
      <vt:lpstr>Segoe UI Black</vt:lpstr>
      <vt:lpstr>Montserrat ExtraBold</vt:lpstr>
      <vt:lpstr>Segoe UI</vt:lpstr>
      <vt:lpstr>Montserrat SemiBold</vt:lpstr>
      <vt:lpstr>Calibri</vt:lpstr>
      <vt:lpstr>Montserrat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Богословская Екатерина Юрьевна</dc:creator>
  <cp:lastModifiedBy>Нерсесян Рафаил Каренович</cp:lastModifiedBy>
  <cp:revision>365</cp:revision>
  <dcterms:created xsi:type="dcterms:W3CDTF">2023-12-07T12:05:13Z</dcterms:created>
  <dcterms:modified xsi:type="dcterms:W3CDTF">2025-04-14T09:28:30Z</dcterms:modified>
</cp:coreProperties>
</file>